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08" r:id="rId3"/>
    <p:sldId id="261" r:id="rId4"/>
    <p:sldId id="333" r:id="rId5"/>
    <p:sldId id="318" r:id="rId6"/>
    <p:sldId id="309" r:id="rId7"/>
    <p:sldId id="325" r:id="rId8"/>
    <p:sldId id="332" r:id="rId9"/>
    <p:sldId id="334" r:id="rId10"/>
    <p:sldId id="335" r:id="rId11"/>
    <p:sldId id="330" r:id="rId12"/>
    <p:sldId id="331" r:id="rId13"/>
    <p:sldId id="298" r:id="rId14"/>
    <p:sldId id="275" r:id="rId15"/>
  </p:sldIdLst>
  <p:sldSz cx="12192000" cy="6858000"/>
  <p:notesSz cx="7010400" cy="9296400"/>
  <p:defaultTextStyle>
    <a:defPPr>
      <a:defRPr lang="es-CO"/>
    </a:defPPr>
    <a:lvl1pPr marL="0" algn="l" defTabSz="914340" rtl="0" eaLnBrk="1" latinLnBrk="0" hangingPunct="1">
      <a:defRPr sz="1900" kern="1200">
        <a:solidFill>
          <a:schemeClr val="tx1"/>
        </a:solidFill>
        <a:latin typeface="+mn-lt"/>
        <a:ea typeface="+mn-ea"/>
        <a:cs typeface="+mn-cs"/>
      </a:defRPr>
    </a:lvl1pPr>
    <a:lvl2pPr marL="457170" algn="l" defTabSz="914340" rtl="0" eaLnBrk="1" latinLnBrk="0" hangingPunct="1">
      <a:defRPr sz="1900" kern="1200">
        <a:solidFill>
          <a:schemeClr val="tx1"/>
        </a:solidFill>
        <a:latin typeface="+mn-lt"/>
        <a:ea typeface="+mn-ea"/>
        <a:cs typeface="+mn-cs"/>
      </a:defRPr>
    </a:lvl2pPr>
    <a:lvl3pPr marL="914340" algn="l" defTabSz="914340" rtl="0" eaLnBrk="1" latinLnBrk="0" hangingPunct="1">
      <a:defRPr sz="1900" kern="1200">
        <a:solidFill>
          <a:schemeClr val="tx1"/>
        </a:solidFill>
        <a:latin typeface="+mn-lt"/>
        <a:ea typeface="+mn-ea"/>
        <a:cs typeface="+mn-cs"/>
      </a:defRPr>
    </a:lvl3pPr>
    <a:lvl4pPr marL="1371511" algn="l" defTabSz="914340" rtl="0" eaLnBrk="1" latinLnBrk="0" hangingPunct="1">
      <a:defRPr sz="1900" kern="1200">
        <a:solidFill>
          <a:schemeClr val="tx1"/>
        </a:solidFill>
        <a:latin typeface="+mn-lt"/>
        <a:ea typeface="+mn-ea"/>
        <a:cs typeface="+mn-cs"/>
      </a:defRPr>
    </a:lvl4pPr>
    <a:lvl5pPr marL="1828681" algn="l" defTabSz="914340" rtl="0" eaLnBrk="1" latinLnBrk="0" hangingPunct="1">
      <a:defRPr sz="1900" kern="1200">
        <a:solidFill>
          <a:schemeClr val="tx1"/>
        </a:solidFill>
        <a:latin typeface="+mn-lt"/>
        <a:ea typeface="+mn-ea"/>
        <a:cs typeface="+mn-cs"/>
      </a:defRPr>
    </a:lvl5pPr>
    <a:lvl6pPr marL="2285852" algn="l" defTabSz="914340" rtl="0" eaLnBrk="1" latinLnBrk="0" hangingPunct="1">
      <a:defRPr sz="1900" kern="1200">
        <a:solidFill>
          <a:schemeClr val="tx1"/>
        </a:solidFill>
        <a:latin typeface="+mn-lt"/>
        <a:ea typeface="+mn-ea"/>
        <a:cs typeface="+mn-cs"/>
      </a:defRPr>
    </a:lvl6pPr>
    <a:lvl7pPr marL="2743021" algn="l" defTabSz="914340" rtl="0" eaLnBrk="1" latinLnBrk="0" hangingPunct="1">
      <a:defRPr sz="1900" kern="1200">
        <a:solidFill>
          <a:schemeClr val="tx1"/>
        </a:solidFill>
        <a:latin typeface="+mn-lt"/>
        <a:ea typeface="+mn-ea"/>
        <a:cs typeface="+mn-cs"/>
      </a:defRPr>
    </a:lvl7pPr>
    <a:lvl8pPr marL="3200193" algn="l" defTabSz="914340" rtl="0" eaLnBrk="1" latinLnBrk="0" hangingPunct="1">
      <a:defRPr sz="1900" kern="1200">
        <a:solidFill>
          <a:schemeClr val="tx1"/>
        </a:solidFill>
        <a:latin typeface="+mn-lt"/>
        <a:ea typeface="+mn-ea"/>
        <a:cs typeface="+mn-cs"/>
      </a:defRPr>
    </a:lvl8pPr>
    <a:lvl9pPr marL="3657363" algn="l" defTabSz="91434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0"/>
    <a:srgbClr val="0061A2"/>
    <a:srgbClr val="FED000"/>
    <a:srgbClr val="FABC00"/>
    <a:srgbClr val="FFD100"/>
    <a:srgbClr val="5B9BD5"/>
    <a:srgbClr val="007BBD"/>
    <a:srgbClr val="428BCE"/>
    <a:srgbClr val="FFFFFF"/>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4133" autoAdjust="0"/>
  </p:normalViewPr>
  <p:slideViewPr>
    <p:cSldViewPr snapToGrid="0">
      <p:cViewPr varScale="1">
        <p:scale>
          <a:sx n="106" d="100"/>
          <a:sy n="106" d="100"/>
        </p:scale>
        <p:origin x="82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C8041F-F4CD-46C8-9578-F22169EC47C9}" type="doc">
      <dgm:prSet loTypeId="urn:microsoft.com/office/officeart/2005/8/layout/StepDownProcess" loCatId="process" qsTypeId="urn:microsoft.com/office/officeart/2005/8/quickstyle/simple1" qsCatId="simple" csTypeId="urn:microsoft.com/office/officeart/2005/8/colors/colorful4" csCatId="colorful" phldr="1"/>
      <dgm:spPr/>
    </dgm:pt>
    <dgm:pt modelId="{E8066A9D-88CE-4C22-A803-737E24C1EF22}">
      <dgm:prSet phldrT="[Texto]" custT="1"/>
      <dgm:spPr>
        <a:solidFill>
          <a:srgbClr val="FFC000"/>
        </a:solidFill>
      </dgm:spPr>
      <dgm:t>
        <a:bodyPr/>
        <a:lstStyle/>
        <a:p>
          <a:r>
            <a:rPr lang="es-CO" sz="2000" dirty="0" smtClean="0"/>
            <a:t>Aplica a los documentos producidos, enviados y recibidos en la Pontificia Universidad Javeriana. </a:t>
          </a:r>
          <a:endParaRPr lang="es-CO" sz="2000" dirty="0"/>
        </a:p>
      </dgm:t>
    </dgm:pt>
    <dgm:pt modelId="{19D04164-8838-437D-8F05-A99E16801722}" type="parTrans" cxnId="{70D82C8E-FDD5-45F9-BD77-0830ABC42732}">
      <dgm:prSet/>
      <dgm:spPr/>
      <dgm:t>
        <a:bodyPr/>
        <a:lstStyle/>
        <a:p>
          <a:endParaRPr lang="es-CO" sz="1600"/>
        </a:p>
      </dgm:t>
    </dgm:pt>
    <dgm:pt modelId="{1BE5F31A-8E57-4108-BA09-9A091DAD4BFB}" type="sibTrans" cxnId="{70D82C8E-FDD5-45F9-BD77-0830ABC42732}">
      <dgm:prSet/>
      <dgm:spPr/>
      <dgm:t>
        <a:bodyPr/>
        <a:lstStyle/>
        <a:p>
          <a:endParaRPr lang="es-CO" sz="1600"/>
        </a:p>
      </dgm:t>
    </dgm:pt>
    <dgm:pt modelId="{F5C7194E-0E8D-4010-9103-4FCF36F99D3A}">
      <dgm:prSet/>
      <dgm:spPr/>
      <dgm:t>
        <a:bodyPr/>
        <a:lstStyle/>
        <a:p>
          <a:r>
            <a:rPr lang="es-CO" dirty="0" smtClean="0"/>
            <a:t>Iniciando por las sub-series Hoja de vida estudiante y Hoja de vida trabajador, gestión de correspondencia interna y externa. </a:t>
          </a:r>
          <a:endParaRPr lang="es-CO" dirty="0"/>
        </a:p>
      </dgm:t>
    </dgm:pt>
    <dgm:pt modelId="{0EDB2B19-DC9D-4E21-B0D2-4039DA77B219}" type="parTrans" cxnId="{BB686464-B16A-4D53-AF0F-79154162FEB0}">
      <dgm:prSet/>
      <dgm:spPr/>
      <dgm:t>
        <a:bodyPr/>
        <a:lstStyle/>
        <a:p>
          <a:endParaRPr lang="es-CO"/>
        </a:p>
      </dgm:t>
    </dgm:pt>
    <dgm:pt modelId="{99E98E8F-9D48-4784-B24F-AF9A309DF8EC}" type="sibTrans" cxnId="{BB686464-B16A-4D53-AF0F-79154162FEB0}">
      <dgm:prSet/>
      <dgm:spPr/>
      <dgm:t>
        <a:bodyPr/>
        <a:lstStyle/>
        <a:p>
          <a:endParaRPr lang="es-CO"/>
        </a:p>
      </dgm:t>
    </dgm:pt>
    <dgm:pt modelId="{EECF14B7-3DCE-4F01-AA6A-F0CA48AB820C}" type="pres">
      <dgm:prSet presAssocID="{FAC8041F-F4CD-46C8-9578-F22169EC47C9}" presName="rootnode" presStyleCnt="0">
        <dgm:presLayoutVars>
          <dgm:chMax/>
          <dgm:chPref/>
          <dgm:dir/>
          <dgm:animLvl val="lvl"/>
        </dgm:presLayoutVars>
      </dgm:prSet>
      <dgm:spPr/>
    </dgm:pt>
    <dgm:pt modelId="{D6270EC0-31AA-444B-8A71-DA6351E6727E}" type="pres">
      <dgm:prSet presAssocID="{E8066A9D-88CE-4C22-A803-737E24C1EF22}" presName="composite" presStyleCnt="0"/>
      <dgm:spPr/>
    </dgm:pt>
    <dgm:pt modelId="{23024D91-B949-4B9A-B4F3-C0633B3C15DD}" type="pres">
      <dgm:prSet presAssocID="{E8066A9D-88CE-4C22-A803-737E24C1EF22}" presName="bentUpArrow1" presStyleLbl="alignImgPlace1" presStyleIdx="0" presStyleCnt="1"/>
      <dgm:spPr>
        <a:solidFill>
          <a:schemeClr val="bg1">
            <a:lumMod val="85000"/>
          </a:schemeClr>
        </a:solidFill>
      </dgm:spPr>
    </dgm:pt>
    <dgm:pt modelId="{202C32D2-38DB-4FAF-BCEC-A122721B0191}" type="pres">
      <dgm:prSet presAssocID="{E8066A9D-88CE-4C22-A803-737E24C1EF22}" presName="ParentText" presStyleLbl="node1" presStyleIdx="0" presStyleCnt="2">
        <dgm:presLayoutVars>
          <dgm:chMax val="1"/>
          <dgm:chPref val="1"/>
          <dgm:bulletEnabled val="1"/>
        </dgm:presLayoutVars>
      </dgm:prSet>
      <dgm:spPr/>
      <dgm:t>
        <a:bodyPr/>
        <a:lstStyle/>
        <a:p>
          <a:endParaRPr lang="es-CO"/>
        </a:p>
      </dgm:t>
    </dgm:pt>
    <dgm:pt modelId="{812B4DB6-6986-4B28-90C9-838B6DC330C9}" type="pres">
      <dgm:prSet presAssocID="{E8066A9D-88CE-4C22-A803-737E24C1EF22}" presName="ChildText" presStyleLbl="revTx" presStyleIdx="0" presStyleCnt="1">
        <dgm:presLayoutVars>
          <dgm:chMax val="0"/>
          <dgm:chPref val="0"/>
          <dgm:bulletEnabled val="1"/>
        </dgm:presLayoutVars>
      </dgm:prSet>
      <dgm:spPr/>
    </dgm:pt>
    <dgm:pt modelId="{EC96B9EC-491D-4AC2-9159-1402329C7364}" type="pres">
      <dgm:prSet presAssocID="{1BE5F31A-8E57-4108-BA09-9A091DAD4BFB}" presName="sibTrans" presStyleCnt="0"/>
      <dgm:spPr/>
    </dgm:pt>
    <dgm:pt modelId="{41C341E2-736B-49E6-81C1-2E6E849B24C2}" type="pres">
      <dgm:prSet presAssocID="{F5C7194E-0E8D-4010-9103-4FCF36F99D3A}" presName="composite" presStyleCnt="0"/>
      <dgm:spPr/>
    </dgm:pt>
    <dgm:pt modelId="{010A86EC-016D-4FBE-83EA-30246331B93B}" type="pres">
      <dgm:prSet presAssocID="{F5C7194E-0E8D-4010-9103-4FCF36F99D3A}" presName="ParentText" presStyleLbl="node1" presStyleIdx="1" presStyleCnt="2">
        <dgm:presLayoutVars>
          <dgm:chMax val="1"/>
          <dgm:chPref val="1"/>
          <dgm:bulletEnabled val="1"/>
        </dgm:presLayoutVars>
      </dgm:prSet>
      <dgm:spPr/>
      <dgm:t>
        <a:bodyPr/>
        <a:lstStyle/>
        <a:p>
          <a:endParaRPr lang="es-CO"/>
        </a:p>
      </dgm:t>
    </dgm:pt>
  </dgm:ptLst>
  <dgm:cxnLst>
    <dgm:cxn modelId="{70D82C8E-FDD5-45F9-BD77-0830ABC42732}" srcId="{FAC8041F-F4CD-46C8-9578-F22169EC47C9}" destId="{E8066A9D-88CE-4C22-A803-737E24C1EF22}" srcOrd="0" destOrd="0" parTransId="{19D04164-8838-437D-8F05-A99E16801722}" sibTransId="{1BE5F31A-8E57-4108-BA09-9A091DAD4BFB}"/>
    <dgm:cxn modelId="{1720D6AC-E9A3-49C0-9408-FD7E28E15099}" type="presOf" srcId="{F5C7194E-0E8D-4010-9103-4FCF36F99D3A}" destId="{010A86EC-016D-4FBE-83EA-30246331B93B}" srcOrd="0" destOrd="0" presId="urn:microsoft.com/office/officeart/2005/8/layout/StepDownProcess"/>
    <dgm:cxn modelId="{7EE4D884-410E-47F8-B2A5-38EE080877A7}" type="presOf" srcId="{E8066A9D-88CE-4C22-A803-737E24C1EF22}" destId="{202C32D2-38DB-4FAF-BCEC-A122721B0191}" srcOrd="0" destOrd="0" presId="urn:microsoft.com/office/officeart/2005/8/layout/StepDownProcess"/>
    <dgm:cxn modelId="{FCA1B739-3870-4414-BB58-0234696F58B5}" type="presOf" srcId="{FAC8041F-F4CD-46C8-9578-F22169EC47C9}" destId="{EECF14B7-3DCE-4F01-AA6A-F0CA48AB820C}" srcOrd="0" destOrd="0" presId="urn:microsoft.com/office/officeart/2005/8/layout/StepDownProcess"/>
    <dgm:cxn modelId="{BB686464-B16A-4D53-AF0F-79154162FEB0}" srcId="{FAC8041F-F4CD-46C8-9578-F22169EC47C9}" destId="{F5C7194E-0E8D-4010-9103-4FCF36F99D3A}" srcOrd="1" destOrd="0" parTransId="{0EDB2B19-DC9D-4E21-B0D2-4039DA77B219}" sibTransId="{99E98E8F-9D48-4784-B24F-AF9A309DF8EC}"/>
    <dgm:cxn modelId="{6DC62935-7400-4045-BD56-FC55029A0A2F}" type="presParOf" srcId="{EECF14B7-3DCE-4F01-AA6A-F0CA48AB820C}" destId="{D6270EC0-31AA-444B-8A71-DA6351E6727E}" srcOrd="0" destOrd="0" presId="urn:microsoft.com/office/officeart/2005/8/layout/StepDownProcess"/>
    <dgm:cxn modelId="{77883C9B-695D-41D1-9AB3-9F41C941C399}" type="presParOf" srcId="{D6270EC0-31AA-444B-8A71-DA6351E6727E}" destId="{23024D91-B949-4B9A-B4F3-C0633B3C15DD}" srcOrd="0" destOrd="0" presId="urn:microsoft.com/office/officeart/2005/8/layout/StepDownProcess"/>
    <dgm:cxn modelId="{12FFE15A-A196-4AA6-95A3-99EC1AD53CF2}" type="presParOf" srcId="{D6270EC0-31AA-444B-8A71-DA6351E6727E}" destId="{202C32D2-38DB-4FAF-BCEC-A122721B0191}" srcOrd="1" destOrd="0" presId="urn:microsoft.com/office/officeart/2005/8/layout/StepDownProcess"/>
    <dgm:cxn modelId="{41671052-143E-4BE9-A391-9260AB04E294}" type="presParOf" srcId="{D6270EC0-31AA-444B-8A71-DA6351E6727E}" destId="{812B4DB6-6986-4B28-90C9-838B6DC330C9}" srcOrd="2" destOrd="0" presId="urn:microsoft.com/office/officeart/2005/8/layout/StepDownProcess"/>
    <dgm:cxn modelId="{43DECA9E-3F36-4209-8643-8D4DD92279F4}" type="presParOf" srcId="{EECF14B7-3DCE-4F01-AA6A-F0CA48AB820C}" destId="{EC96B9EC-491D-4AC2-9159-1402329C7364}" srcOrd="1" destOrd="0" presId="urn:microsoft.com/office/officeart/2005/8/layout/StepDownProcess"/>
    <dgm:cxn modelId="{5C3419F5-3518-4E17-B008-23CA102586DF}" type="presParOf" srcId="{EECF14B7-3DCE-4F01-AA6A-F0CA48AB820C}" destId="{41C341E2-736B-49E6-81C1-2E6E849B24C2}" srcOrd="2" destOrd="0" presId="urn:microsoft.com/office/officeart/2005/8/layout/StepDownProcess"/>
    <dgm:cxn modelId="{D7A591DD-256F-4BE7-B306-0B5AB0958767}" type="presParOf" srcId="{41C341E2-736B-49E6-81C1-2E6E849B24C2}" destId="{010A86EC-016D-4FBE-83EA-30246331B93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FD77C9-F38C-439C-BBFE-D71923D62585}"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CO"/>
        </a:p>
      </dgm:t>
    </dgm:pt>
    <dgm:pt modelId="{DF729A2C-6C5D-4BF7-9F78-3E993AE2B408}">
      <dgm:prSet phldrT="[Texto]" custT="1"/>
      <dgm:spPr/>
      <dgm:t>
        <a:bodyPr/>
        <a:lstStyle/>
        <a:p>
          <a:r>
            <a:rPr lang="es-CO" sz="1600" b="1" i="0" smtClean="0">
              <a:latin typeface="Arial  "/>
            </a:rPr>
            <a:t>Gestión documental</a:t>
          </a:r>
          <a:endParaRPr lang="es-CO" sz="1600" b="1" i="0" dirty="0">
            <a:latin typeface="Arial  "/>
          </a:endParaRPr>
        </a:p>
      </dgm:t>
    </dgm:pt>
    <dgm:pt modelId="{11C75D93-B96A-4C97-9963-00B1055CD50C}" type="parTrans" cxnId="{80109C25-6AC2-428B-B62E-CF298E78A5C6}">
      <dgm:prSet/>
      <dgm:spPr/>
      <dgm:t>
        <a:bodyPr/>
        <a:lstStyle/>
        <a:p>
          <a:endParaRPr lang="es-CO" sz="1300" i="0">
            <a:latin typeface="Arial  "/>
          </a:endParaRPr>
        </a:p>
      </dgm:t>
    </dgm:pt>
    <dgm:pt modelId="{EBADC596-0ECE-4F6F-8FFA-06AAE4DA1602}" type="sibTrans" cxnId="{80109C25-6AC2-428B-B62E-CF298E78A5C6}">
      <dgm:prSet/>
      <dgm:spPr/>
      <dgm:t>
        <a:bodyPr/>
        <a:lstStyle/>
        <a:p>
          <a:endParaRPr lang="es-CO" sz="1300" i="0">
            <a:latin typeface="Arial  "/>
          </a:endParaRPr>
        </a:p>
      </dgm:t>
    </dgm:pt>
    <dgm:pt modelId="{F2BA6781-C7F8-4CD1-811C-930C96F21E20}">
      <dgm:prSet phldrT="[Texto]" custT="1"/>
      <dgm:spPr/>
      <dgm:t>
        <a:bodyPr/>
        <a:lstStyle/>
        <a:p>
          <a:r>
            <a:rPr lang="es-CO" sz="1600" b="1" i="0" dirty="0" smtClean="0">
              <a:latin typeface="Arial  "/>
            </a:rPr>
            <a:t>Sistema de gestión documental</a:t>
          </a:r>
          <a:endParaRPr lang="es-CO" sz="1600" b="1" i="0" dirty="0">
            <a:latin typeface="Arial  "/>
          </a:endParaRPr>
        </a:p>
      </dgm:t>
    </dgm:pt>
    <dgm:pt modelId="{A7EC613A-7398-4047-8BCE-D3DB164363C1}" type="parTrans" cxnId="{D98483B5-44B0-4938-9C8E-FC2C50D6F4CE}">
      <dgm:prSet/>
      <dgm:spPr/>
      <dgm:t>
        <a:bodyPr/>
        <a:lstStyle/>
        <a:p>
          <a:endParaRPr lang="es-CO" sz="1300" i="0">
            <a:latin typeface="Arial  "/>
          </a:endParaRPr>
        </a:p>
      </dgm:t>
    </dgm:pt>
    <dgm:pt modelId="{5FF24E40-96C3-4C7B-AB68-8CF32E408AA4}" type="sibTrans" cxnId="{D98483B5-44B0-4938-9C8E-FC2C50D6F4CE}">
      <dgm:prSet/>
      <dgm:spPr/>
      <dgm:t>
        <a:bodyPr/>
        <a:lstStyle/>
        <a:p>
          <a:endParaRPr lang="es-CO" sz="1300" i="0">
            <a:latin typeface="Arial  "/>
          </a:endParaRPr>
        </a:p>
      </dgm:t>
    </dgm:pt>
    <dgm:pt modelId="{521D174A-A04B-47AB-A31D-D8F4627ADCCA}">
      <dgm:prSet phldrT="[Texto]" custT="1"/>
      <dgm:spPr/>
      <dgm:t>
        <a:bodyPr/>
        <a:lstStyle/>
        <a:p>
          <a:r>
            <a:rPr lang="es-CO" sz="1600" i="0" dirty="0" smtClean="0">
              <a:solidFill>
                <a:schemeClr val="bg2">
                  <a:lumMod val="25000"/>
                </a:schemeClr>
              </a:solidFill>
              <a:latin typeface="Arial  "/>
            </a:rPr>
            <a:t>Conjunto de normas relacionados con la gestión documental que interactúan de manera sincronizada y controlada en la creación, ingreso, organización, trazabilidad y disponibilidad de los documentos. </a:t>
          </a:r>
          <a:endParaRPr lang="es-CO" sz="1600" i="0" dirty="0">
            <a:latin typeface="Arial  "/>
          </a:endParaRPr>
        </a:p>
      </dgm:t>
    </dgm:pt>
    <dgm:pt modelId="{26C038DE-8334-4C15-86B7-1A7CC99ADA8F}" type="parTrans" cxnId="{7DD35133-339B-4E61-B4A3-FFA954A1FDEF}">
      <dgm:prSet/>
      <dgm:spPr/>
      <dgm:t>
        <a:bodyPr/>
        <a:lstStyle/>
        <a:p>
          <a:endParaRPr lang="es-CO" sz="1300" i="0">
            <a:latin typeface="Arial  "/>
          </a:endParaRPr>
        </a:p>
      </dgm:t>
    </dgm:pt>
    <dgm:pt modelId="{1D9AC0F1-2973-4987-8A71-B731F7996FFE}" type="sibTrans" cxnId="{7DD35133-339B-4E61-B4A3-FFA954A1FDEF}">
      <dgm:prSet/>
      <dgm:spPr/>
      <dgm:t>
        <a:bodyPr/>
        <a:lstStyle/>
        <a:p>
          <a:endParaRPr lang="es-CO" sz="1300" i="0">
            <a:latin typeface="Arial  "/>
          </a:endParaRPr>
        </a:p>
      </dgm:t>
    </dgm:pt>
    <dgm:pt modelId="{0EBE9A85-60C6-4433-A014-F931DB2ADA45}">
      <dgm:prSet phldrT="[Texto]" custT="1"/>
      <dgm:spPr/>
      <dgm:t>
        <a:bodyPr/>
        <a:lstStyle/>
        <a:p>
          <a:r>
            <a:rPr lang="es-CO" sz="1600" b="1" i="0" dirty="0" smtClean="0">
              <a:latin typeface="Arial  "/>
            </a:rPr>
            <a:t>Gestor de documentos </a:t>
          </a:r>
          <a:endParaRPr lang="es-CO" sz="1600" b="1" i="0" dirty="0">
            <a:latin typeface="Arial  "/>
          </a:endParaRPr>
        </a:p>
      </dgm:t>
    </dgm:pt>
    <dgm:pt modelId="{B73BB6F1-9AFA-4FF8-B143-6AAD13431100}" type="parTrans" cxnId="{DCA37EA6-03DE-436D-AF3D-9714A360A276}">
      <dgm:prSet/>
      <dgm:spPr/>
      <dgm:t>
        <a:bodyPr/>
        <a:lstStyle/>
        <a:p>
          <a:endParaRPr lang="es-CO" sz="1300" i="0">
            <a:latin typeface="Arial  "/>
          </a:endParaRPr>
        </a:p>
      </dgm:t>
    </dgm:pt>
    <dgm:pt modelId="{CDC446EF-EADF-4AE0-9DCC-FF65065716BA}" type="sibTrans" cxnId="{DCA37EA6-03DE-436D-AF3D-9714A360A276}">
      <dgm:prSet/>
      <dgm:spPr/>
      <dgm:t>
        <a:bodyPr/>
        <a:lstStyle/>
        <a:p>
          <a:endParaRPr lang="es-CO" sz="1300" i="0">
            <a:latin typeface="Arial  "/>
          </a:endParaRPr>
        </a:p>
      </dgm:t>
    </dgm:pt>
    <dgm:pt modelId="{A6FBCF32-0245-4685-BAAA-6D46F6D5E988}">
      <dgm:prSet phldrT="[Texto]" custT="1"/>
      <dgm:spPr/>
      <dgm:t>
        <a:bodyPr/>
        <a:lstStyle/>
        <a:p>
          <a:r>
            <a:rPr lang="es-CO" sz="1600" i="0" dirty="0" smtClean="0">
              <a:latin typeface="Arial  "/>
            </a:rPr>
            <a:t>Solución tecnológica que hace  parte del sistema de gestión documental, que cumple con los procesos y normatividad archivística. </a:t>
          </a:r>
          <a:endParaRPr lang="es-CO" sz="1600" i="0" dirty="0">
            <a:latin typeface="Arial  "/>
          </a:endParaRPr>
        </a:p>
      </dgm:t>
    </dgm:pt>
    <dgm:pt modelId="{59C92730-B78A-45A1-8B21-2EE2EE22EF52}" type="parTrans" cxnId="{84ADB89B-E4BC-44AA-84E2-7B7A0835525F}">
      <dgm:prSet/>
      <dgm:spPr/>
      <dgm:t>
        <a:bodyPr/>
        <a:lstStyle/>
        <a:p>
          <a:endParaRPr lang="es-CO" sz="1300" i="0">
            <a:latin typeface="Arial  "/>
          </a:endParaRPr>
        </a:p>
      </dgm:t>
    </dgm:pt>
    <dgm:pt modelId="{ACB5A20A-74A5-4AE3-819E-D20A53AFD839}" type="sibTrans" cxnId="{84ADB89B-E4BC-44AA-84E2-7B7A0835525F}">
      <dgm:prSet/>
      <dgm:spPr/>
      <dgm:t>
        <a:bodyPr/>
        <a:lstStyle/>
        <a:p>
          <a:endParaRPr lang="es-CO" sz="1300" i="0">
            <a:latin typeface="Arial  "/>
          </a:endParaRPr>
        </a:p>
      </dgm:t>
    </dgm:pt>
    <dgm:pt modelId="{16003570-2024-41BB-82B6-77F2C25D7CC6}">
      <dgm:prSet phldrT="[Texto]" custT="1"/>
      <dgm:spPr/>
      <dgm:t>
        <a:bodyPr/>
        <a:lstStyle/>
        <a:p>
          <a:r>
            <a:rPr lang="es-CO" sz="1600" b="1" i="0" dirty="0" smtClean="0">
              <a:latin typeface="Arial  "/>
            </a:rPr>
            <a:t>Documento electrónico </a:t>
          </a:r>
          <a:endParaRPr lang="es-CO" sz="1600" b="1" i="0" dirty="0">
            <a:latin typeface="Arial  "/>
          </a:endParaRPr>
        </a:p>
      </dgm:t>
    </dgm:pt>
    <dgm:pt modelId="{3A556B8E-4249-42ED-8614-0F30C9847AE9}" type="parTrans" cxnId="{F74825F0-09BC-4340-A751-7245981FD7D5}">
      <dgm:prSet/>
      <dgm:spPr/>
      <dgm:t>
        <a:bodyPr/>
        <a:lstStyle/>
        <a:p>
          <a:endParaRPr lang="es-CO" sz="1300" i="0">
            <a:latin typeface="Arial  "/>
          </a:endParaRPr>
        </a:p>
      </dgm:t>
    </dgm:pt>
    <dgm:pt modelId="{E7983E2C-967F-4C25-B01C-F73754BEE23D}" type="sibTrans" cxnId="{F74825F0-09BC-4340-A751-7245981FD7D5}">
      <dgm:prSet/>
      <dgm:spPr/>
      <dgm:t>
        <a:bodyPr/>
        <a:lstStyle/>
        <a:p>
          <a:endParaRPr lang="es-CO" sz="1300" i="0">
            <a:latin typeface="Arial  "/>
          </a:endParaRPr>
        </a:p>
      </dgm:t>
    </dgm:pt>
    <dgm:pt modelId="{FAEA67AD-F019-4F34-B8A3-560104088227}">
      <dgm:prSet phldrT="[Texto]" custT="1"/>
      <dgm:spPr/>
      <dgm:t>
        <a:bodyPr/>
        <a:lstStyle/>
        <a:p>
          <a:r>
            <a:rPr lang="es-CO" sz="1600" i="0" dirty="0" smtClean="0">
              <a:latin typeface="Arial  "/>
            </a:rPr>
            <a:t>Información gestionada desde su origen a través de sistemas electrónicos; incluye d</a:t>
          </a:r>
          <a:r>
            <a:rPr lang="es-CO" sz="1600" dirty="0" smtClean="0">
              <a:latin typeface="Arial  "/>
            </a:rPr>
            <a:t>ocumentos ofimáticos, cartográficos, imágenes, videos, audios, formularios electrónicos, bases de datos.</a:t>
          </a:r>
          <a:endParaRPr lang="es-CO" sz="1600" i="0" dirty="0">
            <a:latin typeface="Arial  "/>
          </a:endParaRPr>
        </a:p>
      </dgm:t>
    </dgm:pt>
    <dgm:pt modelId="{ED662588-F488-40A4-8234-45806844BE57}" type="parTrans" cxnId="{CDABEFB2-236D-4FC2-9B22-A035A96FC5D1}">
      <dgm:prSet/>
      <dgm:spPr/>
      <dgm:t>
        <a:bodyPr/>
        <a:lstStyle/>
        <a:p>
          <a:endParaRPr lang="es-CO" sz="1300" i="0">
            <a:latin typeface="Arial  "/>
          </a:endParaRPr>
        </a:p>
      </dgm:t>
    </dgm:pt>
    <dgm:pt modelId="{DDE72A6A-6AC5-4B6F-8E4B-A6417A400253}" type="sibTrans" cxnId="{CDABEFB2-236D-4FC2-9B22-A035A96FC5D1}">
      <dgm:prSet/>
      <dgm:spPr/>
      <dgm:t>
        <a:bodyPr/>
        <a:lstStyle/>
        <a:p>
          <a:endParaRPr lang="es-CO" sz="1300" i="0">
            <a:latin typeface="Arial  "/>
          </a:endParaRPr>
        </a:p>
      </dgm:t>
    </dgm:pt>
    <dgm:pt modelId="{12438AE7-9950-4CC6-9C01-E723B920A36A}">
      <dgm:prSet phldrT="[Texto]" custT="1"/>
      <dgm:spPr/>
      <dgm:t>
        <a:bodyPr/>
        <a:lstStyle/>
        <a:p>
          <a:r>
            <a:rPr lang="es-CO" sz="1600" b="1" i="0" dirty="0" smtClean="0">
              <a:latin typeface="Arial  "/>
            </a:rPr>
            <a:t>Digitalizar </a:t>
          </a:r>
          <a:endParaRPr lang="es-CO" sz="1600" b="1" i="0" dirty="0">
            <a:latin typeface="Arial  "/>
          </a:endParaRPr>
        </a:p>
      </dgm:t>
    </dgm:pt>
    <dgm:pt modelId="{D6714AD1-959A-4264-9EA9-FE3B04D0CA3A}" type="parTrans" cxnId="{EBE36AAC-5D3F-4FE4-A508-EED16BD0B117}">
      <dgm:prSet/>
      <dgm:spPr/>
      <dgm:t>
        <a:bodyPr/>
        <a:lstStyle/>
        <a:p>
          <a:endParaRPr lang="es-CO" sz="1300" i="0">
            <a:latin typeface="Arial  "/>
          </a:endParaRPr>
        </a:p>
      </dgm:t>
    </dgm:pt>
    <dgm:pt modelId="{F675F2BC-5C16-4CAF-9944-814D28B45044}" type="sibTrans" cxnId="{EBE36AAC-5D3F-4FE4-A508-EED16BD0B117}">
      <dgm:prSet/>
      <dgm:spPr/>
      <dgm:t>
        <a:bodyPr/>
        <a:lstStyle/>
        <a:p>
          <a:endParaRPr lang="es-CO" sz="1300" i="0">
            <a:latin typeface="Arial  "/>
          </a:endParaRPr>
        </a:p>
      </dgm:t>
    </dgm:pt>
    <dgm:pt modelId="{F4E18EC5-DCE6-4AB5-A250-90953B7A213A}">
      <dgm:prSet phldrT="[Texto]" custT="1"/>
      <dgm:spPr/>
      <dgm:t>
        <a:bodyPr/>
        <a:lstStyle/>
        <a:p>
          <a:r>
            <a:rPr lang="es-CO" sz="1600" dirty="0" smtClean="0"/>
            <a:t>Proceso de transformar documentos físicos a formato electrónico para que puedan ser almacenados en un sistema que permita su </a:t>
          </a:r>
          <a:r>
            <a:rPr lang="es-CO" sz="1600" b="1" u="sng" dirty="0" smtClean="0"/>
            <a:t>consulta</a:t>
          </a:r>
          <a:r>
            <a:rPr lang="es-CO" sz="1600" dirty="0" smtClean="0"/>
            <a:t>.</a:t>
          </a:r>
          <a:endParaRPr lang="es-CO" sz="1600" i="0" dirty="0">
            <a:latin typeface="Arial  "/>
          </a:endParaRPr>
        </a:p>
      </dgm:t>
    </dgm:pt>
    <dgm:pt modelId="{8AC17BBE-1765-4E8A-9D1E-6251BA8887FF}" type="parTrans" cxnId="{3F514A8B-43F8-49FB-A543-A348D1AD6323}">
      <dgm:prSet/>
      <dgm:spPr/>
      <dgm:t>
        <a:bodyPr/>
        <a:lstStyle/>
        <a:p>
          <a:endParaRPr lang="es-CO" sz="1300" i="0">
            <a:latin typeface="Arial  "/>
          </a:endParaRPr>
        </a:p>
      </dgm:t>
    </dgm:pt>
    <dgm:pt modelId="{DC7524FB-29FF-42B4-A2FF-E79A56D16A46}" type="sibTrans" cxnId="{3F514A8B-43F8-49FB-A543-A348D1AD6323}">
      <dgm:prSet/>
      <dgm:spPr/>
      <dgm:t>
        <a:bodyPr/>
        <a:lstStyle/>
        <a:p>
          <a:endParaRPr lang="es-CO" sz="1300" i="0">
            <a:latin typeface="Arial  "/>
          </a:endParaRPr>
        </a:p>
      </dgm:t>
    </dgm:pt>
    <dgm:pt modelId="{86682122-456D-470D-9DDB-26A6C919E696}">
      <dgm:prSet phldrT="[Texto]" custT="1"/>
      <dgm:spPr/>
      <dgm:t>
        <a:bodyPr anchor="ctr"/>
        <a:lstStyle/>
        <a:p>
          <a:r>
            <a:rPr lang="es-CO" sz="1600" i="0" dirty="0" smtClean="0">
              <a:latin typeface="Arial  "/>
            </a:rPr>
            <a:t>Prácticas usadas para administrar los documentos producidos y recibidos por la Universidad, teniendo en cuenta su ciclo de vida.</a:t>
          </a:r>
          <a:endParaRPr lang="es-CO" sz="1600" i="0" dirty="0">
            <a:latin typeface="Arial  "/>
          </a:endParaRPr>
        </a:p>
      </dgm:t>
    </dgm:pt>
    <dgm:pt modelId="{5EA28D6E-294C-4976-9154-10D11C51C7D9}" type="parTrans" cxnId="{3EE2D03C-F642-425F-80FA-256B09C7AA98}">
      <dgm:prSet/>
      <dgm:spPr/>
      <dgm:t>
        <a:bodyPr/>
        <a:lstStyle/>
        <a:p>
          <a:endParaRPr lang="es-CO"/>
        </a:p>
      </dgm:t>
    </dgm:pt>
    <dgm:pt modelId="{567C1569-8B56-4399-B90C-A92BC12B12BF}" type="sibTrans" cxnId="{3EE2D03C-F642-425F-80FA-256B09C7AA98}">
      <dgm:prSet/>
      <dgm:spPr/>
      <dgm:t>
        <a:bodyPr/>
        <a:lstStyle/>
        <a:p>
          <a:endParaRPr lang="es-CO"/>
        </a:p>
      </dgm:t>
    </dgm:pt>
    <dgm:pt modelId="{915ABAAD-86BB-44D2-BF9D-C17CDE4058D7}" type="pres">
      <dgm:prSet presAssocID="{A0FD77C9-F38C-439C-BBFE-D71923D62585}" presName="Name0" presStyleCnt="0">
        <dgm:presLayoutVars>
          <dgm:dir/>
          <dgm:animLvl val="lvl"/>
          <dgm:resizeHandles/>
        </dgm:presLayoutVars>
      </dgm:prSet>
      <dgm:spPr/>
      <dgm:t>
        <a:bodyPr/>
        <a:lstStyle/>
        <a:p>
          <a:endParaRPr lang="es-CO"/>
        </a:p>
      </dgm:t>
    </dgm:pt>
    <dgm:pt modelId="{674D8F96-1A9C-45FB-BFC8-6735DA1FE985}" type="pres">
      <dgm:prSet presAssocID="{DF729A2C-6C5D-4BF7-9F78-3E993AE2B408}" presName="linNode" presStyleCnt="0"/>
      <dgm:spPr/>
      <dgm:t>
        <a:bodyPr/>
        <a:lstStyle/>
        <a:p>
          <a:endParaRPr lang="es-CO"/>
        </a:p>
      </dgm:t>
    </dgm:pt>
    <dgm:pt modelId="{DFB5442F-E53D-4E5C-B053-CA6A248F95AE}" type="pres">
      <dgm:prSet presAssocID="{DF729A2C-6C5D-4BF7-9F78-3E993AE2B408}" presName="parentShp" presStyleLbl="node1" presStyleIdx="0" presStyleCnt="5" custScaleX="66444">
        <dgm:presLayoutVars>
          <dgm:bulletEnabled val="1"/>
        </dgm:presLayoutVars>
      </dgm:prSet>
      <dgm:spPr/>
      <dgm:t>
        <a:bodyPr/>
        <a:lstStyle/>
        <a:p>
          <a:endParaRPr lang="es-CO"/>
        </a:p>
      </dgm:t>
    </dgm:pt>
    <dgm:pt modelId="{FFAD4AE3-A927-4240-A103-F8F583B722AB}" type="pres">
      <dgm:prSet presAssocID="{DF729A2C-6C5D-4BF7-9F78-3E993AE2B408}" presName="childShp" presStyleLbl="bgAccFollowNode1" presStyleIdx="0" presStyleCnt="5">
        <dgm:presLayoutVars>
          <dgm:bulletEnabled val="1"/>
        </dgm:presLayoutVars>
      </dgm:prSet>
      <dgm:spPr/>
      <dgm:t>
        <a:bodyPr/>
        <a:lstStyle/>
        <a:p>
          <a:endParaRPr lang="es-CO"/>
        </a:p>
      </dgm:t>
    </dgm:pt>
    <dgm:pt modelId="{CD7C30A0-102F-4A15-8ADB-DA66D9F1310A}" type="pres">
      <dgm:prSet presAssocID="{EBADC596-0ECE-4F6F-8FFA-06AAE4DA1602}" presName="spacing" presStyleCnt="0"/>
      <dgm:spPr/>
      <dgm:t>
        <a:bodyPr/>
        <a:lstStyle/>
        <a:p>
          <a:endParaRPr lang="es-CO"/>
        </a:p>
      </dgm:t>
    </dgm:pt>
    <dgm:pt modelId="{0FEF59EA-733A-4F70-BD8B-667E981C7B49}" type="pres">
      <dgm:prSet presAssocID="{F2BA6781-C7F8-4CD1-811C-930C96F21E20}" presName="linNode" presStyleCnt="0"/>
      <dgm:spPr/>
      <dgm:t>
        <a:bodyPr/>
        <a:lstStyle/>
        <a:p>
          <a:endParaRPr lang="es-CO"/>
        </a:p>
      </dgm:t>
    </dgm:pt>
    <dgm:pt modelId="{64B53D8D-390F-4D90-A267-0D3097E77C2C}" type="pres">
      <dgm:prSet presAssocID="{F2BA6781-C7F8-4CD1-811C-930C96F21E20}" presName="parentShp" presStyleLbl="node1" presStyleIdx="1" presStyleCnt="5" custScaleX="66444">
        <dgm:presLayoutVars>
          <dgm:bulletEnabled val="1"/>
        </dgm:presLayoutVars>
      </dgm:prSet>
      <dgm:spPr/>
      <dgm:t>
        <a:bodyPr/>
        <a:lstStyle/>
        <a:p>
          <a:endParaRPr lang="es-CO"/>
        </a:p>
      </dgm:t>
    </dgm:pt>
    <dgm:pt modelId="{F060647E-DEDF-401A-94A5-65A5DDF10A20}" type="pres">
      <dgm:prSet presAssocID="{F2BA6781-C7F8-4CD1-811C-930C96F21E20}" presName="childShp" presStyleLbl="bgAccFollowNode1" presStyleIdx="1" presStyleCnt="5" custScaleY="136087">
        <dgm:presLayoutVars>
          <dgm:bulletEnabled val="1"/>
        </dgm:presLayoutVars>
      </dgm:prSet>
      <dgm:spPr/>
      <dgm:t>
        <a:bodyPr/>
        <a:lstStyle/>
        <a:p>
          <a:endParaRPr lang="es-CO"/>
        </a:p>
      </dgm:t>
    </dgm:pt>
    <dgm:pt modelId="{CED45F4B-7F4B-4837-B608-D62A2EE09196}" type="pres">
      <dgm:prSet presAssocID="{5FF24E40-96C3-4C7B-AB68-8CF32E408AA4}" presName="spacing" presStyleCnt="0"/>
      <dgm:spPr/>
      <dgm:t>
        <a:bodyPr/>
        <a:lstStyle/>
        <a:p>
          <a:endParaRPr lang="es-CO"/>
        </a:p>
      </dgm:t>
    </dgm:pt>
    <dgm:pt modelId="{38156F6F-C02B-449B-9631-5F6371DE2259}" type="pres">
      <dgm:prSet presAssocID="{0EBE9A85-60C6-4433-A014-F931DB2ADA45}" presName="linNode" presStyleCnt="0"/>
      <dgm:spPr/>
      <dgm:t>
        <a:bodyPr/>
        <a:lstStyle/>
        <a:p>
          <a:endParaRPr lang="es-CO"/>
        </a:p>
      </dgm:t>
    </dgm:pt>
    <dgm:pt modelId="{56218D06-AC71-4E30-992D-C625066626A7}" type="pres">
      <dgm:prSet presAssocID="{0EBE9A85-60C6-4433-A014-F931DB2ADA45}" presName="parentShp" presStyleLbl="node1" presStyleIdx="2" presStyleCnt="5" custScaleX="66444">
        <dgm:presLayoutVars>
          <dgm:bulletEnabled val="1"/>
        </dgm:presLayoutVars>
      </dgm:prSet>
      <dgm:spPr/>
      <dgm:t>
        <a:bodyPr/>
        <a:lstStyle/>
        <a:p>
          <a:endParaRPr lang="es-CO"/>
        </a:p>
      </dgm:t>
    </dgm:pt>
    <dgm:pt modelId="{CB4BBB7F-DE68-49D9-A240-79670803B8FD}" type="pres">
      <dgm:prSet presAssocID="{0EBE9A85-60C6-4433-A014-F931DB2ADA45}" presName="childShp" presStyleLbl="bgAccFollowNode1" presStyleIdx="2" presStyleCnt="5">
        <dgm:presLayoutVars>
          <dgm:bulletEnabled val="1"/>
        </dgm:presLayoutVars>
      </dgm:prSet>
      <dgm:spPr/>
      <dgm:t>
        <a:bodyPr/>
        <a:lstStyle/>
        <a:p>
          <a:endParaRPr lang="es-CO"/>
        </a:p>
      </dgm:t>
    </dgm:pt>
    <dgm:pt modelId="{74F73DFD-E98A-4958-AB9A-548EED78850B}" type="pres">
      <dgm:prSet presAssocID="{CDC446EF-EADF-4AE0-9DCC-FF65065716BA}" presName="spacing" presStyleCnt="0"/>
      <dgm:spPr/>
      <dgm:t>
        <a:bodyPr/>
        <a:lstStyle/>
        <a:p>
          <a:endParaRPr lang="es-CO"/>
        </a:p>
      </dgm:t>
    </dgm:pt>
    <dgm:pt modelId="{38015095-54A1-4145-8EA1-AC4FB2E36819}" type="pres">
      <dgm:prSet presAssocID="{16003570-2024-41BB-82B6-77F2C25D7CC6}" presName="linNode" presStyleCnt="0"/>
      <dgm:spPr/>
      <dgm:t>
        <a:bodyPr/>
        <a:lstStyle/>
        <a:p>
          <a:endParaRPr lang="es-CO"/>
        </a:p>
      </dgm:t>
    </dgm:pt>
    <dgm:pt modelId="{9E1940ED-BFA0-43A9-A774-C64130051C5E}" type="pres">
      <dgm:prSet presAssocID="{16003570-2024-41BB-82B6-77F2C25D7CC6}" presName="parentShp" presStyleLbl="node1" presStyleIdx="3" presStyleCnt="5" custScaleX="66444">
        <dgm:presLayoutVars>
          <dgm:bulletEnabled val="1"/>
        </dgm:presLayoutVars>
      </dgm:prSet>
      <dgm:spPr/>
      <dgm:t>
        <a:bodyPr/>
        <a:lstStyle/>
        <a:p>
          <a:endParaRPr lang="es-CO"/>
        </a:p>
      </dgm:t>
    </dgm:pt>
    <dgm:pt modelId="{EBC8C90F-D6AF-4E78-859D-AF680A7A742C}" type="pres">
      <dgm:prSet presAssocID="{16003570-2024-41BB-82B6-77F2C25D7CC6}" presName="childShp" presStyleLbl="bgAccFollowNode1" presStyleIdx="3" presStyleCnt="5" custScaleX="101379" custScaleY="135256">
        <dgm:presLayoutVars>
          <dgm:bulletEnabled val="1"/>
        </dgm:presLayoutVars>
      </dgm:prSet>
      <dgm:spPr/>
      <dgm:t>
        <a:bodyPr/>
        <a:lstStyle/>
        <a:p>
          <a:endParaRPr lang="es-CO"/>
        </a:p>
      </dgm:t>
    </dgm:pt>
    <dgm:pt modelId="{0216939F-061E-4F3C-A80D-C67184E4C13A}" type="pres">
      <dgm:prSet presAssocID="{E7983E2C-967F-4C25-B01C-F73754BEE23D}" presName="spacing" presStyleCnt="0"/>
      <dgm:spPr/>
      <dgm:t>
        <a:bodyPr/>
        <a:lstStyle/>
        <a:p>
          <a:endParaRPr lang="es-CO"/>
        </a:p>
      </dgm:t>
    </dgm:pt>
    <dgm:pt modelId="{38514E70-83BB-4BC2-B20F-6CF0F9CF3374}" type="pres">
      <dgm:prSet presAssocID="{12438AE7-9950-4CC6-9C01-E723B920A36A}" presName="linNode" presStyleCnt="0"/>
      <dgm:spPr/>
      <dgm:t>
        <a:bodyPr/>
        <a:lstStyle/>
        <a:p>
          <a:endParaRPr lang="es-CO"/>
        </a:p>
      </dgm:t>
    </dgm:pt>
    <dgm:pt modelId="{9DAB46E1-FB84-4175-8214-142D225651A5}" type="pres">
      <dgm:prSet presAssocID="{12438AE7-9950-4CC6-9C01-E723B920A36A}" presName="parentShp" presStyleLbl="node1" presStyleIdx="4" presStyleCnt="5" custScaleX="66444">
        <dgm:presLayoutVars>
          <dgm:bulletEnabled val="1"/>
        </dgm:presLayoutVars>
      </dgm:prSet>
      <dgm:spPr/>
      <dgm:t>
        <a:bodyPr/>
        <a:lstStyle/>
        <a:p>
          <a:endParaRPr lang="es-CO"/>
        </a:p>
      </dgm:t>
    </dgm:pt>
    <dgm:pt modelId="{320C91A3-92F1-41A5-8CEF-6A63FEA1464D}" type="pres">
      <dgm:prSet presAssocID="{12438AE7-9950-4CC6-9C01-E723B920A36A}" presName="childShp" presStyleLbl="bgAccFollowNode1" presStyleIdx="4" presStyleCnt="5">
        <dgm:presLayoutVars>
          <dgm:bulletEnabled val="1"/>
        </dgm:presLayoutVars>
      </dgm:prSet>
      <dgm:spPr/>
      <dgm:t>
        <a:bodyPr/>
        <a:lstStyle/>
        <a:p>
          <a:endParaRPr lang="es-CO"/>
        </a:p>
      </dgm:t>
    </dgm:pt>
  </dgm:ptLst>
  <dgm:cxnLst>
    <dgm:cxn modelId="{D98483B5-44B0-4938-9C8E-FC2C50D6F4CE}" srcId="{A0FD77C9-F38C-439C-BBFE-D71923D62585}" destId="{F2BA6781-C7F8-4CD1-811C-930C96F21E20}" srcOrd="1" destOrd="0" parTransId="{A7EC613A-7398-4047-8BCE-D3DB164363C1}" sibTransId="{5FF24E40-96C3-4C7B-AB68-8CF32E408AA4}"/>
    <dgm:cxn modelId="{915D3DE2-2F4D-41EC-BD9F-6AEA764005D2}" type="presOf" srcId="{521D174A-A04B-47AB-A31D-D8F4627ADCCA}" destId="{F060647E-DEDF-401A-94A5-65A5DDF10A20}" srcOrd="0" destOrd="0" presId="urn:microsoft.com/office/officeart/2005/8/layout/vList6"/>
    <dgm:cxn modelId="{3EE2D03C-F642-425F-80FA-256B09C7AA98}" srcId="{DF729A2C-6C5D-4BF7-9F78-3E993AE2B408}" destId="{86682122-456D-470D-9DDB-26A6C919E696}" srcOrd="0" destOrd="0" parTransId="{5EA28D6E-294C-4976-9154-10D11C51C7D9}" sibTransId="{567C1569-8B56-4399-B90C-A92BC12B12BF}"/>
    <dgm:cxn modelId="{1EDC3CB1-67AC-40EE-A01D-31B381B5B6E6}" type="presOf" srcId="{86682122-456D-470D-9DDB-26A6C919E696}" destId="{FFAD4AE3-A927-4240-A103-F8F583B722AB}" srcOrd="0" destOrd="0" presId="urn:microsoft.com/office/officeart/2005/8/layout/vList6"/>
    <dgm:cxn modelId="{46A50FF1-4A1F-4747-9691-86CFF60C672C}" type="presOf" srcId="{A0FD77C9-F38C-439C-BBFE-D71923D62585}" destId="{915ABAAD-86BB-44D2-BF9D-C17CDE4058D7}" srcOrd="0" destOrd="0" presId="urn:microsoft.com/office/officeart/2005/8/layout/vList6"/>
    <dgm:cxn modelId="{C90FE628-145B-4754-A2A1-9C9E27E9330E}" type="presOf" srcId="{DF729A2C-6C5D-4BF7-9F78-3E993AE2B408}" destId="{DFB5442F-E53D-4E5C-B053-CA6A248F95AE}" srcOrd="0" destOrd="0" presId="urn:microsoft.com/office/officeart/2005/8/layout/vList6"/>
    <dgm:cxn modelId="{DCA37EA6-03DE-436D-AF3D-9714A360A276}" srcId="{A0FD77C9-F38C-439C-BBFE-D71923D62585}" destId="{0EBE9A85-60C6-4433-A014-F931DB2ADA45}" srcOrd="2" destOrd="0" parTransId="{B73BB6F1-9AFA-4FF8-B143-6AAD13431100}" sibTransId="{CDC446EF-EADF-4AE0-9DCC-FF65065716BA}"/>
    <dgm:cxn modelId="{80109C25-6AC2-428B-B62E-CF298E78A5C6}" srcId="{A0FD77C9-F38C-439C-BBFE-D71923D62585}" destId="{DF729A2C-6C5D-4BF7-9F78-3E993AE2B408}" srcOrd="0" destOrd="0" parTransId="{11C75D93-B96A-4C97-9963-00B1055CD50C}" sibTransId="{EBADC596-0ECE-4F6F-8FFA-06AAE4DA1602}"/>
    <dgm:cxn modelId="{7CDDE595-55FB-44FC-B11B-9C78AB406AB6}" type="presOf" srcId="{0EBE9A85-60C6-4433-A014-F931DB2ADA45}" destId="{56218D06-AC71-4E30-992D-C625066626A7}" srcOrd="0" destOrd="0" presId="urn:microsoft.com/office/officeart/2005/8/layout/vList6"/>
    <dgm:cxn modelId="{44C87655-77B9-4B35-A8BE-8E9E761C2F7E}" type="presOf" srcId="{16003570-2024-41BB-82B6-77F2C25D7CC6}" destId="{9E1940ED-BFA0-43A9-A774-C64130051C5E}" srcOrd="0" destOrd="0" presId="urn:microsoft.com/office/officeart/2005/8/layout/vList6"/>
    <dgm:cxn modelId="{6C6104A0-A22A-493F-8F26-1E290B33D986}" type="presOf" srcId="{12438AE7-9950-4CC6-9C01-E723B920A36A}" destId="{9DAB46E1-FB84-4175-8214-142D225651A5}" srcOrd="0" destOrd="0" presId="urn:microsoft.com/office/officeart/2005/8/layout/vList6"/>
    <dgm:cxn modelId="{EBE36AAC-5D3F-4FE4-A508-EED16BD0B117}" srcId="{A0FD77C9-F38C-439C-BBFE-D71923D62585}" destId="{12438AE7-9950-4CC6-9C01-E723B920A36A}" srcOrd="4" destOrd="0" parTransId="{D6714AD1-959A-4264-9EA9-FE3B04D0CA3A}" sibTransId="{F675F2BC-5C16-4CAF-9944-814D28B45044}"/>
    <dgm:cxn modelId="{84ADB89B-E4BC-44AA-84E2-7B7A0835525F}" srcId="{0EBE9A85-60C6-4433-A014-F931DB2ADA45}" destId="{A6FBCF32-0245-4685-BAAA-6D46F6D5E988}" srcOrd="0" destOrd="0" parTransId="{59C92730-B78A-45A1-8B21-2EE2EE22EF52}" sibTransId="{ACB5A20A-74A5-4AE3-819E-D20A53AFD839}"/>
    <dgm:cxn modelId="{3F514A8B-43F8-49FB-A543-A348D1AD6323}" srcId="{12438AE7-9950-4CC6-9C01-E723B920A36A}" destId="{F4E18EC5-DCE6-4AB5-A250-90953B7A213A}" srcOrd="0" destOrd="0" parTransId="{8AC17BBE-1765-4E8A-9D1E-6251BA8887FF}" sibTransId="{DC7524FB-29FF-42B4-A2FF-E79A56D16A46}"/>
    <dgm:cxn modelId="{F74825F0-09BC-4340-A751-7245981FD7D5}" srcId="{A0FD77C9-F38C-439C-BBFE-D71923D62585}" destId="{16003570-2024-41BB-82B6-77F2C25D7CC6}" srcOrd="3" destOrd="0" parTransId="{3A556B8E-4249-42ED-8614-0F30C9847AE9}" sibTransId="{E7983E2C-967F-4C25-B01C-F73754BEE23D}"/>
    <dgm:cxn modelId="{684CADAD-B3A1-4E06-A5D0-5F8A9FE73EF1}" type="presOf" srcId="{FAEA67AD-F019-4F34-B8A3-560104088227}" destId="{EBC8C90F-D6AF-4E78-859D-AF680A7A742C}" srcOrd="0" destOrd="0" presId="urn:microsoft.com/office/officeart/2005/8/layout/vList6"/>
    <dgm:cxn modelId="{CDABEFB2-236D-4FC2-9B22-A035A96FC5D1}" srcId="{16003570-2024-41BB-82B6-77F2C25D7CC6}" destId="{FAEA67AD-F019-4F34-B8A3-560104088227}" srcOrd="0" destOrd="0" parTransId="{ED662588-F488-40A4-8234-45806844BE57}" sibTransId="{DDE72A6A-6AC5-4B6F-8E4B-A6417A400253}"/>
    <dgm:cxn modelId="{7DD35133-339B-4E61-B4A3-FFA954A1FDEF}" srcId="{F2BA6781-C7F8-4CD1-811C-930C96F21E20}" destId="{521D174A-A04B-47AB-A31D-D8F4627ADCCA}" srcOrd="0" destOrd="0" parTransId="{26C038DE-8334-4C15-86B7-1A7CC99ADA8F}" sibTransId="{1D9AC0F1-2973-4987-8A71-B731F7996FFE}"/>
    <dgm:cxn modelId="{472A6B5B-DF36-4D1C-BF75-BEAF1080D5F8}" type="presOf" srcId="{A6FBCF32-0245-4685-BAAA-6D46F6D5E988}" destId="{CB4BBB7F-DE68-49D9-A240-79670803B8FD}" srcOrd="0" destOrd="0" presId="urn:microsoft.com/office/officeart/2005/8/layout/vList6"/>
    <dgm:cxn modelId="{5BBD2456-AC0E-4765-A754-2593F25F4633}" type="presOf" srcId="{F2BA6781-C7F8-4CD1-811C-930C96F21E20}" destId="{64B53D8D-390F-4D90-A267-0D3097E77C2C}" srcOrd="0" destOrd="0" presId="urn:microsoft.com/office/officeart/2005/8/layout/vList6"/>
    <dgm:cxn modelId="{EA92B107-61DF-443F-835A-6F305E00F08D}" type="presOf" srcId="{F4E18EC5-DCE6-4AB5-A250-90953B7A213A}" destId="{320C91A3-92F1-41A5-8CEF-6A63FEA1464D}" srcOrd="0" destOrd="0" presId="urn:microsoft.com/office/officeart/2005/8/layout/vList6"/>
    <dgm:cxn modelId="{4E9A6591-5D3E-4CEC-9329-0C2131575E2E}" type="presParOf" srcId="{915ABAAD-86BB-44D2-BF9D-C17CDE4058D7}" destId="{674D8F96-1A9C-45FB-BFC8-6735DA1FE985}" srcOrd="0" destOrd="0" presId="urn:microsoft.com/office/officeart/2005/8/layout/vList6"/>
    <dgm:cxn modelId="{6E9BA66A-6D93-4CB6-BF2C-A46E38E5B84D}" type="presParOf" srcId="{674D8F96-1A9C-45FB-BFC8-6735DA1FE985}" destId="{DFB5442F-E53D-4E5C-B053-CA6A248F95AE}" srcOrd="0" destOrd="0" presId="urn:microsoft.com/office/officeart/2005/8/layout/vList6"/>
    <dgm:cxn modelId="{AE557BDC-9B41-4F96-8D11-AD4B69D5F16C}" type="presParOf" srcId="{674D8F96-1A9C-45FB-BFC8-6735DA1FE985}" destId="{FFAD4AE3-A927-4240-A103-F8F583B722AB}" srcOrd="1" destOrd="0" presId="urn:microsoft.com/office/officeart/2005/8/layout/vList6"/>
    <dgm:cxn modelId="{7F4A239D-2BE3-4D68-B470-0A84C02C46FF}" type="presParOf" srcId="{915ABAAD-86BB-44D2-BF9D-C17CDE4058D7}" destId="{CD7C30A0-102F-4A15-8ADB-DA66D9F1310A}" srcOrd="1" destOrd="0" presId="urn:microsoft.com/office/officeart/2005/8/layout/vList6"/>
    <dgm:cxn modelId="{988CA1F6-1D1F-4192-AFFB-3635D16B6324}" type="presParOf" srcId="{915ABAAD-86BB-44D2-BF9D-C17CDE4058D7}" destId="{0FEF59EA-733A-4F70-BD8B-667E981C7B49}" srcOrd="2" destOrd="0" presId="urn:microsoft.com/office/officeart/2005/8/layout/vList6"/>
    <dgm:cxn modelId="{6D1DB804-3668-4919-9732-FE3B17ECD46D}" type="presParOf" srcId="{0FEF59EA-733A-4F70-BD8B-667E981C7B49}" destId="{64B53D8D-390F-4D90-A267-0D3097E77C2C}" srcOrd="0" destOrd="0" presId="urn:microsoft.com/office/officeart/2005/8/layout/vList6"/>
    <dgm:cxn modelId="{D647696B-6A1B-4435-91BA-812B69C0FEB2}" type="presParOf" srcId="{0FEF59EA-733A-4F70-BD8B-667E981C7B49}" destId="{F060647E-DEDF-401A-94A5-65A5DDF10A20}" srcOrd="1" destOrd="0" presId="urn:microsoft.com/office/officeart/2005/8/layout/vList6"/>
    <dgm:cxn modelId="{503DE7F7-F391-4AE5-A538-F0BCDF0CC254}" type="presParOf" srcId="{915ABAAD-86BB-44D2-BF9D-C17CDE4058D7}" destId="{CED45F4B-7F4B-4837-B608-D62A2EE09196}" srcOrd="3" destOrd="0" presId="urn:microsoft.com/office/officeart/2005/8/layout/vList6"/>
    <dgm:cxn modelId="{68154CFE-7072-464E-B234-52433A034E0A}" type="presParOf" srcId="{915ABAAD-86BB-44D2-BF9D-C17CDE4058D7}" destId="{38156F6F-C02B-449B-9631-5F6371DE2259}" srcOrd="4" destOrd="0" presId="urn:microsoft.com/office/officeart/2005/8/layout/vList6"/>
    <dgm:cxn modelId="{F4B2A39B-F4C4-42A0-A860-9B2EBA7823FA}" type="presParOf" srcId="{38156F6F-C02B-449B-9631-5F6371DE2259}" destId="{56218D06-AC71-4E30-992D-C625066626A7}" srcOrd="0" destOrd="0" presId="urn:microsoft.com/office/officeart/2005/8/layout/vList6"/>
    <dgm:cxn modelId="{DA5C2500-0EDC-43D3-B3AB-EABA4F190AC8}" type="presParOf" srcId="{38156F6F-C02B-449B-9631-5F6371DE2259}" destId="{CB4BBB7F-DE68-49D9-A240-79670803B8FD}" srcOrd="1" destOrd="0" presId="urn:microsoft.com/office/officeart/2005/8/layout/vList6"/>
    <dgm:cxn modelId="{A032AED4-A37D-4588-86CB-42DD1926989F}" type="presParOf" srcId="{915ABAAD-86BB-44D2-BF9D-C17CDE4058D7}" destId="{74F73DFD-E98A-4958-AB9A-548EED78850B}" srcOrd="5" destOrd="0" presId="urn:microsoft.com/office/officeart/2005/8/layout/vList6"/>
    <dgm:cxn modelId="{F8F373AE-984E-44E1-9988-944CB0509DCC}" type="presParOf" srcId="{915ABAAD-86BB-44D2-BF9D-C17CDE4058D7}" destId="{38015095-54A1-4145-8EA1-AC4FB2E36819}" srcOrd="6" destOrd="0" presId="urn:microsoft.com/office/officeart/2005/8/layout/vList6"/>
    <dgm:cxn modelId="{B0334B90-5477-4E0E-A4E7-5AA5D4EEEED4}" type="presParOf" srcId="{38015095-54A1-4145-8EA1-AC4FB2E36819}" destId="{9E1940ED-BFA0-43A9-A774-C64130051C5E}" srcOrd="0" destOrd="0" presId="urn:microsoft.com/office/officeart/2005/8/layout/vList6"/>
    <dgm:cxn modelId="{3B32DDB7-A54D-4495-8494-B609D620E895}" type="presParOf" srcId="{38015095-54A1-4145-8EA1-AC4FB2E36819}" destId="{EBC8C90F-D6AF-4E78-859D-AF680A7A742C}" srcOrd="1" destOrd="0" presId="urn:microsoft.com/office/officeart/2005/8/layout/vList6"/>
    <dgm:cxn modelId="{3991A2C8-1309-4EDC-B636-6464A90C8848}" type="presParOf" srcId="{915ABAAD-86BB-44D2-BF9D-C17CDE4058D7}" destId="{0216939F-061E-4F3C-A80D-C67184E4C13A}" srcOrd="7" destOrd="0" presId="urn:microsoft.com/office/officeart/2005/8/layout/vList6"/>
    <dgm:cxn modelId="{D2109A10-7F51-4618-A3D7-B3EB755012A7}" type="presParOf" srcId="{915ABAAD-86BB-44D2-BF9D-C17CDE4058D7}" destId="{38514E70-83BB-4BC2-B20F-6CF0F9CF3374}" srcOrd="8" destOrd="0" presId="urn:microsoft.com/office/officeart/2005/8/layout/vList6"/>
    <dgm:cxn modelId="{3A1EFF95-A9BA-4C78-AE1E-AAA840880B4A}" type="presParOf" srcId="{38514E70-83BB-4BC2-B20F-6CF0F9CF3374}" destId="{9DAB46E1-FB84-4175-8214-142D225651A5}" srcOrd="0" destOrd="0" presId="urn:microsoft.com/office/officeart/2005/8/layout/vList6"/>
    <dgm:cxn modelId="{05E6C862-6C18-406D-BDA2-9041014D0E1E}" type="presParOf" srcId="{38514E70-83BB-4BC2-B20F-6CF0F9CF3374}" destId="{320C91A3-92F1-41A5-8CEF-6A63FEA1464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119FA3-5B8F-47ED-A229-9D0FEA6FD098}" type="doc">
      <dgm:prSet loTypeId="urn:microsoft.com/office/officeart/2008/layout/VerticalCircleList" loCatId="list" qsTypeId="urn:microsoft.com/office/officeart/2005/8/quickstyle/simple1" qsCatId="simple" csTypeId="urn:microsoft.com/office/officeart/2005/8/colors/accent1_2" csCatId="accent1" phldr="1"/>
      <dgm:spPr/>
    </dgm:pt>
    <dgm:pt modelId="{631F50F5-EE64-48AD-A163-A4F7290A1BF1}">
      <dgm:prSet phldrT="[Texto]" custT="1"/>
      <dgm:spPr/>
      <dgm:t>
        <a:bodyPr/>
        <a:lstStyle/>
        <a:p>
          <a:r>
            <a:rPr lang="es-CO" sz="2800" b="1" dirty="0" smtClean="0"/>
            <a:t>Autenticidad </a:t>
          </a:r>
          <a:endParaRPr lang="es-CO" sz="2800" b="1" dirty="0"/>
        </a:p>
      </dgm:t>
    </dgm:pt>
    <dgm:pt modelId="{9841F6E1-A6D3-49C9-B0DB-C9E75B85FB34}" type="parTrans" cxnId="{56FEBA65-8920-4277-B34C-2D5907A7DF8A}">
      <dgm:prSet/>
      <dgm:spPr/>
      <dgm:t>
        <a:bodyPr/>
        <a:lstStyle/>
        <a:p>
          <a:endParaRPr lang="es-CO" sz="5400"/>
        </a:p>
      </dgm:t>
    </dgm:pt>
    <dgm:pt modelId="{6B9DB96A-CEAB-4AE3-B540-53AC1C522A80}" type="sibTrans" cxnId="{56FEBA65-8920-4277-B34C-2D5907A7DF8A}">
      <dgm:prSet/>
      <dgm:spPr/>
      <dgm:t>
        <a:bodyPr/>
        <a:lstStyle/>
        <a:p>
          <a:endParaRPr lang="es-CO" sz="5400"/>
        </a:p>
      </dgm:t>
    </dgm:pt>
    <dgm:pt modelId="{8BAED6B1-145F-4F0E-ABD3-A3F7511E5862}">
      <dgm:prSet phldrT="[Texto]" custT="1"/>
      <dgm:spPr/>
      <dgm:t>
        <a:bodyPr/>
        <a:lstStyle/>
        <a:p>
          <a:r>
            <a:rPr lang="es-CO" sz="2800" b="1" dirty="0" smtClean="0"/>
            <a:t>Integridad  </a:t>
          </a:r>
          <a:endParaRPr lang="es-CO" sz="2800" b="1" dirty="0"/>
        </a:p>
      </dgm:t>
    </dgm:pt>
    <dgm:pt modelId="{B0D9A879-3BF7-4189-B131-75215CFB8128}" type="parTrans" cxnId="{0E935131-ABD9-45EE-AE35-BBCBED6B65F4}">
      <dgm:prSet/>
      <dgm:spPr/>
      <dgm:t>
        <a:bodyPr/>
        <a:lstStyle/>
        <a:p>
          <a:endParaRPr lang="es-CO" sz="5400"/>
        </a:p>
      </dgm:t>
    </dgm:pt>
    <dgm:pt modelId="{375D584E-D7B2-49DC-B434-299651F66FB6}" type="sibTrans" cxnId="{0E935131-ABD9-45EE-AE35-BBCBED6B65F4}">
      <dgm:prSet/>
      <dgm:spPr/>
      <dgm:t>
        <a:bodyPr/>
        <a:lstStyle/>
        <a:p>
          <a:endParaRPr lang="es-CO" sz="5400"/>
        </a:p>
      </dgm:t>
    </dgm:pt>
    <dgm:pt modelId="{36B2B532-881D-4A56-80F4-83E3669308D5}">
      <dgm:prSet custT="1"/>
      <dgm:spPr/>
      <dgm:t>
        <a:bodyPr/>
        <a:lstStyle/>
        <a:p>
          <a:r>
            <a:rPr lang="es-CO" sz="2800" b="1" dirty="0" smtClean="0"/>
            <a:t>Fiabilidad </a:t>
          </a:r>
          <a:endParaRPr lang="es-CO" sz="2800" b="1" dirty="0"/>
        </a:p>
      </dgm:t>
    </dgm:pt>
    <dgm:pt modelId="{11672492-ECF6-4931-BFF8-B635D6AF2935}" type="parTrans" cxnId="{2356C9BC-18E3-4CFD-8F64-A81DCD8F407C}">
      <dgm:prSet/>
      <dgm:spPr/>
      <dgm:t>
        <a:bodyPr/>
        <a:lstStyle/>
        <a:p>
          <a:endParaRPr lang="es-CO" sz="5400"/>
        </a:p>
      </dgm:t>
    </dgm:pt>
    <dgm:pt modelId="{AFA483A2-26B0-4E38-90C8-DEFF5ADDE11D}" type="sibTrans" cxnId="{2356C9BC-18E3-4CFD-8F64-A81DCD8F407C}">
      <dgm:prSet/>
      <dgm:spPr/>
      <dgm:t>
        <a:bodyPr/>
        <a:lstStyle/>
        <a:p>
          <a:endParaRPr lang="es-CO" sz="5400"/>
        </a:p>
      </dgm:t>
    </dgm:pt>
    <dgm:pt modelId="{E3897B8E-CB26-4AB3-873E-7A578EDBF0C6}">
      <dgm:prSet custT="1"/>
      <dgm:spPr/>
      <dgm:t>
        <a:bodyPr/>
        <a:lstStyle/>
        <a:p>
          <a:r>
            <a:rPr lang="es-CO" sz="2800" b="1" smtClean="0"/>
            <a:t>Disponibilidad</a:t>
          </a:r>
          <a:endParaRPr lang="es-CO" sz="2800" b="1" dirty="0"/>
        </a:p>
      </dgm:t>
    </dgm:pt>
    <dgm:pt modelId="{7CA35D19-42AB-495F-83B7-800146555701}" type="parTrans" cxnId="{B1414454-E049-4A68-AC85-74AD33C66247}">
      <dgm:prSet/>
      <dgm:spPr/>
      <dgm:t>
        <a:bodyPr/>
        <a:lstStyle/>
        <a:p>
          <a:endParaRPr lang="es-CO" sz="5400"/>
        </a:p>
      </dgm:t>
    </dgm:pt>
    <dgm:pt modelId="{53093FA8-87FF-4D48-BAE2-CE898000F5D0}" type="sibTrans" cxnId="{B1414454-E049-4A68-AC85-74AD33C66247}">
      <dgm:prSet/>
      <dgm:spPr/>
      <dgm:t>
        <a:bodyPr/>
        <a:lstStyle/>
        <a:p>
          <a:endParaRPr lang="es-CO" sz="5400"/>
        </a:p>
      </dgm:t>
    </dgm:pt>
    <dgm:pt modelId="{022B6E0D-B952-4854-AA01-A76B69560FFE}" type="pres">
      <dgm:prSet presAssocID="{34119FA3-5B8F-47ED-A229-9D0FEA6FD098}" presName="Name0" presStyleCnt="0">
        <dgm:presLayoutVars>
          <dgm:dir/>
        </dgm:presLayoutVars>
      </dgm:prSet>
      <dgm:spPr/>
    </dgm:pt>
    <dgm:pt modelId="{88F95737-CE18-46DE-9065-B9917D9FA699}" type="pres">
      <dgm:prSet presAssocID="{631F50F5-EE64-48AD-A163-A4F7290A1BF1}" presName="noChildren" presStyleCnt="0"/>
      <dgm:spPr/>
    </dgm:pt>
    <dgm:pt modelId="{07D32E0D-B855-4469-81F4-09384C288B20}" type="pres">
      <dgm:prSet presAssocID="{631F50F5-EE64-48AD-A163-A4F7290A1BF1}" presName="gap" presStyleCnt="0"/>
      <dgm:spPr/>
    </dgm:pt>
    <dgm:pt modelId="{652DF437-101A-47A7-9995-EC6846772546}" type="pres">
      <dgm:prSet presAssocID="{631F50F5-EE64-48AD-A163-A4F7290A1BF1}" presName="medCircle2" presStyleLbl="vennNode1" presStyleIdx="0" presStyleCnt="4"/>
      <dgm:spPr>
        <a:solidFill>
          <a:schemeClr val="accent4">
            <a:lumMod val="60000"/>
            <a:lumOff val="40000"/>
            <a:alpha val="50000"/>
          </a:schemeClr>
        </a:solidFill>
      </dgm:spPr>
    </dgm:pt>
    <dgm:pt modelId="{1BE0D313-E519-4853-9CF8-C26EAC7553B7}" type="pres">
      <dgm:prSet presAssocID="{631F50F5-EE64-48AD-A163-A4F7290A1BF1}" presName="txLvlOnly1" presStyleLbl="revTx" presStyleIdx="0" presStyleCnt="4"/>
      <dgm:spPr/>
      <dgm:t>
        <a:bodyPr/>
        <a:lstStyle/>
        <a:p>
          <a:endParaRPr lang="es-CO"/>
        </a:p>
      </dgm:t>
    </dgm:pt>
    <dgm:pt modelId="{5D793AD9-407D-4949-9164-3C6D3CA25ADB}" type="pres">
      <dgm:prSet presAssocID="{8BAED6B1-145F-4F0E-ABD3-A3F7511E5862}" presName="noChildren" presStyleCnt="0"/>
      <dgm:spPr/>
    </dgm:pt>
    <dgm:pt modelId="{AB48CD0B-11CE-4BD0-B560-3CBB44215929}" type="pres">
      <dgm:prSet presAssocID="{8BAED6B1-145F-4F0E-ABD3-A3F7511E5862}" presName="gap" presStyleCnt="0"/>
      <dgm:spPr/>
    </dgm:pt>
    <dgm:pt modelId="{C36E1036-9430-490C-97E3-BA1BC00FB54C}" type="pres">
      <dgm:prSet presAssocID="{8BAED6B1-145F-4F0E-ABD3-A3F7511E5862}" presName="medCircle2" presStyleLbl="vennNode1" presStyleIdx="1" presStyleCnt="4"/>
      <dgm:spPr>
        <a:solidFill>
          <a:schemeClr val="accent4">
            <a:lumMod val="60000"/>
            <a:lumOff val="40000"/>
            <a:alpha val="50000"/>
          </a:schemeClr>
        </a:solidFill>
      </dgm:spPr>
    </dgm:pt>
    <dgm:pt modelId="{2357F7DC-03BE-407C-A52F-FB705ED501C2}" type="pres">
      <dgm:prSet presAssocID="{8BAED6B1-145F-4F0E-ABD3-A3F7511E5862}" presName="txLvlOnly1" presStyleLbl="revTx" presStyleIdx="1" presStyleCnt="4"/>
      <dgm:spPr/>
      <dgm:t>
        <a:bodyPr/>
        <a:lstStyle/>
        <a:p>
          <a:endParaRPr lang="es-CO"/>
        </a:p>
      </dgm:t>
    </dgm:pt>
    <dgm:pt modelId="{5EE5CAA3-2691-48DD-840C-020E2E9B38A5}" type="pres">
      <dgm:prSet presAssocID="{E3897B8E-CB26-4AB3-873E-7A578EDBF0C6}" presName="noChildren" presStyleCnt="0"/>
      <dgm:spPr/>
    </dgm:pt>
    <dgm:pt modelId="{C5DF6367-64F5-4486-8450-D9FBB826255B}" type="pres">
      <dgm:prSet presAssocID="{E3897B8E-CB26-4AB3-873E-7A578EDBF0C6}" presName="gap" presStyleCnt="0"/>
      <dgm:spPr/>
    </dgm:pt>
    <dgm:pt modelId="{664575C2-F35B-459E-B7FB-453D68AA3EF6}" type="pres">
      <dgm:prSet presAssocID="{E3897B8E-CB26-4AB3-873E-7A578EDBF0C6}" presName="medCircle2" presStyleLbl="vennNode1" presStyleIdx="2" presStyleCnt="4"/>
      <dgm:spPr>
        <a:solidFill>
          <a:schemeClr val="accent4">
            <a:lumMod val="60000"/>
            <a:lumOff val="40000"/>
            <a:alpha val="50000"/>
          </a:schemeClr>
        </a:solidFill>
      </dgm:spPr>
    </dgm:pt>
    <dgm:pt modelId="{91B3F73F-812A-4B62-B8A2-84DC44138F0F}" type="pres">
      <dgm:prSet presAssocID="{E3897B8E-CB26-4AB3-873E-7A578EDBF0C6}" presName="txLvlOnly1" presStyleLbl="revTx" presStyleIdx="2" presStyleCnt="4"/>
      <dgm:spPr/>
      <dgm:t>
        <a:bodyPr/>
        <a:lstStyle/>
        <a:p>
          <a:endParaRPr lang="es-CO"/>
        </a:p>
      </dgm:t>
    </dgm:pt>
    <dgm:pt modelId="{612DC10B-68F8-41D2-9F04-98C6CC33644B}" type="pres">
      <dgm:prSet presAssocID="{36B2B532-881D-4A56-80F4-83E3669308D5}" presName="noChildren" presStyleCnt="0"/>
      <dgm:spPr/>
    </dgm:pt>
    <dgm:pt modelId="{40C5CE47-46D5-464C-8E11-10CCF1F18C50}" type="pres">
      <dgm:prSet presAssocID="{36B2B532-881D-4A56-80F4-83E3669308D5}" presName="gap" presStyleCnt="0"/>
      <dgm:spPr/>
    </dgm:pt>
    <dgm:pt modelId="{102DD15C-3B4F-46EB-8E42-00B54040235E}" type="pres">
      <dgm:prSet presAssocID="{36B2B532-881D-4A56-80F4-83E3669308D5}" presName="medCircle2" presStyleLbl="vennNode1" presStyleIdx="3" presStyleCnt="4"/>
      <dgm:spPr>
        <a:solidFill>
          <a:schemeClr val="accent4">
            <a:lumMod val="60000"/>
            <a:lumOff val="40000"/>
            <a:alpha val="50000"/>
          </a:schemeClr>
        </a:solidFill>
      </dgm:spPr>
    </dgm:pt>
    <dgm:pt modelId="{60AF818F-13A5-43F0-8527-4B1D6684990F}" type="pres">
      <dgm:prSet presAssocID="{36B2B532-881D-4A56-80F4-83E3669308D5}" presName="txLvlOnly1" presStyleLbl="revTx" presStyleIdx="3" presStyleCnt="4"/>
      <dgm:spPr/>
      <dgm:t>
        <a:bodyPr/>
        <a:lstStyle/>
        <a:p>
          <a:endParaRPr lang="es-CO"/>
        </a:p>
      </dgm:t>
    </dgm:pt>
  </dgm:ptLst>
  <dgm:cxnLst>
    <dgm:cxn modelId="{F9BEA2E2-4C21-49D0-85DB-DDDDF8F002F1}" type="presOf" srcId="{34119FA3-5B8F-47ED-A229-9D0FEA6FD098}" destId="{022B6E0D-B952-4854-AA01-A76B69560FFE}" srcOrd="0" destOrd="0" presId="urn:microsoft.com/office/officeart/2008/layout/VerticalCircleList"/>
    <dgm:cxn modelId="{9E09F6DC-9473-414E-97B5-77802C81BD5D}" type="presOf" srcId="{E3897B8E-CB26-4AB3-873E-7A578EDBF0C6}" destId="{91B3F73F-812A-4B62-B8A2-84DC44138F0F}" srcOrd="0" destOrd="0" presId="urn:microsoft.com/office/officeart/2008/layout/VerticalCircleList"/>
    <dgm:cxn modelId="{B440C4A4-4688-4C6A-B7A5-815E0010A917}" type="presOf" srcId="{36B2B532-881D-4A56-80F4-83E3669308D5}" destId="{60AF818F-13A5-43F0-8527-4B1D6684990F}" srcOrd="0" destOrd="0" presId="urn:microsoft.com/office/officeart/2008/layout/VerticalCircleList"/>
    <dgm:cxn modelId="{2A74C769-ABDD-44C5-BC36-59F305AD3370}" type="presOf" srcId="{631F50F5-EE64-48AD-A163-A4F7290A1BF1}" destId="{1BE0D313-E519-4853-9CF8-C26EAC7553B7}" srcOrd="0" destOrd="0" presId="urn:microsoft.com/office/officeart/2008/layout/VerticalCircleList"/>
    <dgm:cxn modelId="{690CC11B-A92D-4B57-AB9D-FD2D52AFB38A}" type="presOf" srcId="{8BAED6B1-145F-4F0E-ABD3-A3F7511E5862}" destId="{2357F7DC-03BE-407C-A52F-FB705ED501C2}" srcOrd="0" destOrd="0" presId="urn:microsoft.com/office/officeart/2008/layout/VerticalCircleList"/>
    <dgm:cxn modelId="{56FEBA65-8920-4277-B34C-2D5907A7DF8A}" srcId="{34119FA3-5B8F-47ED-A229-9D0FEA6FD098}" destId="{631F50F5-EE64-48AD-A163-A4F7290A1BF1}" srcOrd="0" destOrd="0" parTransId="{9841F6E1-A6D3-49C9-B0DB-C9E75B85FB34}" sibTransId="{6B9DB96A-CEAB-4AE3-B540-53AC1C522A80}"/>
    <dgm:cxn modelId="{0E935131-ABD9-45EE-AE35-BBCBED6B65F4}" srcId="{34119FA3-5B8F-47ED-A229-9D0FEA6FD098}" destId="{8BAED6B1-145F-4F0E-ABD3-A3F7511E5862}" srcOrd="1" destOrd="0" parTransId="{B0D9A879-3BF7-4189-B131-75215CFB8128}" sibTransId="{375D584E-D7B2-49DC-B434-299651F66FB6}"/>
    <dgm:cxn modelId="{2356C9BC-18E3-4CFD-8F64-A81DCD8F407C}" srcId="{34119FA3-5B8F-47ED-A229-9D0FEA6FD098}" destId="{36B2B532-881D-4A56-80F4-83E3669308D5}" srcOrd="3" destOrd="0" parTransId="{11672492-ECF6-4931-BFF8-B635D6AF2935}" sibTransId="{AFA483A2-26B0-4E38-90C8-DEFF5ADDE11D}"/>
    <dgm:cxn modelId="{B1414454-E049-4A68-AC85-74AD33C66247}" srcId="{34119FA3-5B8F-47ED-A229-9D0FEA6FD098}" destId="{E3897B8E-CB26-4AB3-873E-7A578EDBF0C6}" srcOrd="2" destOrd="0" parTransId="{7CA35D19-42AB-495F-83B7-800146555701}" sibTransId="{53093FA8-87FF-4D48-BAE2-CE898000F5D0}"/>
    <dgm:cxn modelId="{1F255BDE-04D3-4694-A25A-35C3826C5F0E}" type="presParOf" srcId="{022B6E0D-B952-4854-AA01-A76B69560FFE}" destId="{88F95737-CE18-46DE-9065-B9917D9FA699}" srcOrd="0" destOrd="0" presId="urn:microsoft.com/office/officeart/2008/layout/VerticalCircleList"/>
    <dgm:cxn modelId="{98699BDC-1060-44ED-94F2-C1E604BCD05B}" type="presParOf" srcId="{88F95737-CE18-46DE-9065-B9917D9FA699}" destId="{07D32E0D-B855-4469-81F4-09384C288B20}" srcOrd="0" destOrd="0" presId="urn:microsoft.com/office/officeart/2008/layout/VerticalCircleList"/>
    <dgm:cxn modelId="{827C915D-15F9-41BC-A424-084F7159C915}" type="presParOf" srcId="{88F95737-CE18-46DE-9065-B9917D9FA699}" destId="{652DF437-101A-47A7-9995-EC6846772546}" srcOrd="1" destOrd="0" presId="urn:microsoft.com/office/officeart/2008/layout/VerticalCircleList"/>
    <dgm:cxn modelId="{D7855B41-A49C-41AE-87B5-51B52E3AA361}" type="presParOf" srcId="{88F95737-CE18-46DE-9065-B9917D9FA699}" destId="{1BE0D313-E519-4853-9CF8-C26EAC7553B7}" srcOrd="2" destOrd="0" presId="urn:microsoft.com/office/officeart/2008/layout/VerticalCircleList"/>
    <dgm:cxn modelId="{8376BAD3-7E0E-4F96-AA1D-B38C6BC91206}" type="presParOf" srcId="{022B6E0D-B952-4854-AA01-A76B69560FFE}" destId="{5D793AD9-407D-4949-9164-3C6D3CA25ADB}" srcOrd="1" destOrd="0" presId="urn:microsoft.com/office/officeart/2008/layout/VerticalCircleList"/>
    <dgm:cxn modelId="{099FC519-35EC-4DC5-9935-16041FDC8BF3}" type="presParOf" srcId="{5D793AD9-407D-4949-9164-3C6D3CA25ADB}" destId="{AB48CD0B-11CE-4BD0-B560-3CBB44215929}" srcOrd="0" destOrd="0" presId="urn:microsoft.com/office/officeart/2008/layout/VerticalCircleList"/>
    <dgm:cxn modelId="{5F32C884-10B1-4301-9BCA-5DC801573643}" type="presParOf" srcId="{5D793AD9-407D-4949-9164-3C6D3CA25ADB}" destId="{C36E1036-9430-490C-97E3-BA1BC00FB54C}" srcOrd="1" destOrd="0" presId="urn:microsoft.com/office/officeart/2008/layout/VerticalCircleList"/>
    <dgm:cxn modelId="{63E908B3-ABEA-4382-B0A9-133C757F37DA}" type="presParOf" srcId="{5D793AD9-407D-4949-9164-3C6D3CA25ADB}" destId="{2357F7DC-03BE-407C-A52F-FB705ED501C2}" srcOrd="2" destOrd="0" presId="urn:microsoft.com/office/officeart/2008/layout/VerticalCircleList"/>
    <dgm:cxn modelId="{5D579DAA-5B30-42FD-B022-0D8456024CC2}" type="presParOf" srcId="{022B6E0D-B952-4854-AA01-A76B69560FFE}" destId="{5EE5CAA3-2691-48DD-840C-020E2E9B38A5}" srcOrd="2" destOrd="0" presId="urn:microsoft.com/office/officeart/2008/layout/VerticalCircleList"/>
    <dgm:cxn modelId="{15748ADE-6E6D-408F-8A59-4D3C660F62B9}" type="presParOf" srcId="{5EE5CAA3-2691-48DD-840C-020E2E9B38A5}" destId="{C5DF6367-64F5-4486-8450-D9FBB826255B}" srcOrd="0" destOrd="0" presId="urn:microsoft.com/office/officeart/2008/layout/VerticalCircleList"/>
    <dgm:cxn modelId="{F8A6CD35-E635-4473-8644-A95AC0403734}" type="presParOf" srcId="{5EE5CAA3-2691-48DD-840C-020E2E9B38A5}" destId="{664575C2-F35B-459E-B7FB-453D68AA3EF6}" srcOrd="1" destOrd="0" presId="urn:microsoft.com/office/officeart/2008/layout/VerticalCircleList"/>
    <dgm:cxn modelId="{F84C7BFA-F945-4BDF-84D9-4BDDC19B7EE9}" type="presParOf" srcId="{5EE5CAA3-2691-48DD-840C-020E2E9B38A5}" destId="{91B3F73F-812A-4B62-B8A2-84DC44138F0F}" srcOrd="2" destOrd="0" presId="urn:microsoft.com/office/officeart/2008/layout/VerticalCircleList"/>
    <dgm:cxn modelId="{AE730B33-D806-46EB-A26B-5E9FFFC4940A}" type="presParOf" srcId="{022B6E0D-B952-4854-AA01-A76B69560FFE}" destId="{612DC10B-68F8-41D2-9F04-98C6CC33644B}" srcOrd="3" destOrd="0" presId="urn:microsoft.com/office/officeart/2008/layout/VerticalCircleList"/>
    <dgm:cxn modelId="{A90D9D81-2466-41C9-8A8A-0ABA1D2492BE}" type="presParOf" srcId="{612DC10B-68F8-41D2-9F04-98C6CC33644B}" destId="{40C5CE47-46D5-464C-8E11-10CCF1F18C50}" srcOrd="0" destOrd="0" presId="urn:microsoft.com/office/officeart/2008/layout/VerticalCircleList"/>
    <dgm:cxn modelId="{84403F3C-1528-4814-9F08-147458EFDFB3}" type="presParOf" srcId="{612DC10B-68F8-41D2-9F04-98C6CC33644B}" destId="{102DD15C-3B4F-46EB-8E42-00B54040235E}" srcOrd="1" destOrd="0" presId="urn:microsoft.com/office/officeart/2008/layout/VerticalCircleList"/>
    <dgm:cxn modelId="{3C88C244-F549-4CB7-A5B4-0E17890BEC71}" type="presParOf" srcId="{612DC10B-68F8-41D2-9F04-98C6CC33644B}" destId="{60AF818F-13A5-43F0-8527-4B1D6684990F}"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2534632-F8C8-4BA2-BB52-7BB4A2DD6346}" type="datetimeFigureOut">
              <a:rPr lang="es-CO" smtClean="0"/>
              <a:t>25/04/2017</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AA341A-5880-481F-940A-7FC444E071B4}" type="slidenum">
              <a:rPr lang="es-CO" smtClean="0"/>
              <a:t>‹Nº›</a:t>
            </a:fld>
            <a:endParaRPr lang="es-CO"/>
          </a:p>
        </p:txBody>
      </p:sp>
    </p:spTree>
    <p:extLst>
      <p:ext uri="{BB962C8B-B14F-4D97-AF65-F5344CB8AC3E}">
        <p14:creationId xmlns:p14="http://schemas.microsoft.com/office/powerpoint/2010/main" val="2544157783"/>
      </p:ext>
    </p:extLst>
  </p:cSld>
  <p:clrMap bg1="lt1" tx1="dk1" bg2="lt2" tx2="dk2" accent1="accent1" accent2="accent2" accent3="accent3" accent4="accent4" accent5="accent5" accent6="accent6" hlink="hlink" folHlink="folHlink"/>
  <p:notesStyle>
    <a:lvl1pPr marL="0" algn="l" defTabSz="914340" rtl="0" eaLnBrk="1" latinLnBrk="0" hangingPunct="1">
      <a:defRPr sz="1200" kern="1200">
        <a:solidFill>
          <a:schemeClr val="tx1"/>
        </a:solidFill>
        <a:latin typeface="+mn-lt"/>
        <a:ea typeface="+mn-ea"/>
        <a:cs typeface="+mn-cs"/>
      </a:defRPr>
    </a:lvl1pPr>
    <a:lvl2pPr marL="457170" algn="l" defTabSz="914340" rtl="0" eaLnBrk="1" latinLnBrk="0" hangingPunct="1">
      <a:defRPr sz="1200" kern="1200">
        <a:solidFill>
          <a:schemeClr val="tx1"/>
        </a:solidFill>
        <a:latin typeface="+mn-lt"/>
        <a:ea typeface="+mn-ea"/>
        <a:cs typeface="+mn-cs"/>
      </a:defRPr>
    </a:lvl2pPr>
    <a:lvl3pPr marL="914340" algn="l" defTabSz="914340" rtl="0" eaLnBrk="1" latinLnBrk="0" hangingPunct="1">
      <a:defRPr sz="1200" kern="1200">
        <a:solidFill>
          <a:schemeClr val="tx1"/>
        </a:solidFill>
        <a:latin typeface="+mn-lt"/>
        <a:ea typeface="+mn-ea"/>
        <a:cs typeface="+mn-cs"/>
      </a:defRPr>
    </a:lvl3pPr>
    <a:lvl4pPr marL="1371511" algn="l" defTabSz="914340" rtl="0" eaLnBrk="1" latinLnBrk="0" hangingPunct="1">
      <a:defRPr sz="1200" kern="1200">
        <a:solidFill>
          <a:schemeClr val="tx1"/>
        </a:solidFill>
        <a:latin typeface="+mn-lt"/>
        <a:ea typeface="+mn-ea"/>
        <a:cs typeface="+mn-cs"/>
      </a:defRPr>
    </a:lvl4pPr>
    <a:lvl5pPr marL="1828681" algn="l" defTabSz="914340" rtl="0" eaLnBrk="1" latinLnBrk="0" hangingPunct="1">
      <a:defRPr sz="1200" kern="1200">
        <a:solidFill>
          <a:schemeClr val="tx1"/>
        </a:solidFill>
        <a:latin typeface="+mn-lt"/>
        <a:ea typeface="+mn-ea"/>
        <a:cs typeface="+mn-cs"/>
      </a:defRPr>
    </a:lvl5pPr>
    <a:lvl6pPr marL="2285852" algn="l" defTabSz="914340" rtl="0" eaLnBrk="1" latinLnBrk="0" hangingPunct="1">
      <a:defRPr sz="1200" kern="1200">
        <a:solidFill>
          <a:schemeClr val="tx1"/>
        </a:solidFill>
        <a:latin typeface="+mn-lt"/>
        <a:ea typeface="+mn-ea"/>
        <a:cs typeface="+mn-cs"/>
      </a:defRPr>
    </a:lvl6pPr>
    <a:lvl7pPr marL="2743021" algn="l" defTabSz="914340" rtl="0" eaLnBrk="1" latinLnBrk="0" hangingPunct="1">
      <a:defRPr sz="1200" kern="1200">
        <a:solidFill>
          <a:schemeClr val="tx1"/>
        </a:solidFill>
        <a:latin typeface="+mn-lt"/>
        <a:ea typeface="+mn-ea"/>
        <a:cs typeface="+mn-cs"/>
      </a:defRPr>
    </a:lvl7pPr>
    <a:lvl8pPr marL="3200193" algn="l" defTabSz="914340" rtl="0" eaLnBrk="1" latinLnBrk="0" hangingPunct="1">
      <a:defRPr sz="1200" kern="1200">
        <a:solidFill>
          <a:schemeClr val="tx1"/>
        </a:solidFill>
        <a:latin typeface="+mn-lt"/>
        <a:ea typeface="+mn-ea"/>
        <a:cs typeface="+mn-cs"/>
      </a:defRPr>
    </a:lvl8pPr>
    <a:lvl9pPr marL="3657363" algn="l" defTabSz="9143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FAA341A-5880-481F-940A-7FC444E071B4}" type="slidenum">
              <a:rPr lang="es-CO" smtClean="0"/>
              <a:t>1</a:t>
            </a:fld>
            <a:endParaRPr lang="es-CO"/>
          </a:p>
        </p:txBody>
      </p:sp>
    </p:spTree>
    <p:extLst>
      <p:ext uri="{BB962C8B-B14F-4D97-AF65-F5344CB8AC3E}">
        <p14:creationId xmlns:p14="http://schemas.microsoft.com/office/powerpoint/2010/main" val="1752342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r>
              <a:rPr lang="es-CO" b="1" u="sng" dirty="0" smtClean="0"/>
              <a:t>Cultura Organizacional</a:t>
            </a:r>
          </a:p>
          <a:p>
            <a:pPr marL="171450" marR="0" lvl="0" indent="-171450" algn="l" defTabSz="9143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smtClean="0">
                <a:solidFill>
                  <a:schemeClr val="tx1"/>
                </a:solidFill>
                <a:effectLst/>
                <a:latin typeface="+mn-lt"/>
                <a:ea typeface="+mn-ea"/>
                <a:cs typeface="+mn-cs"/>
              </a:rPr>
              <a:t>Actuar como motor del cambio organizativo ya que se fomenta la creación de redes de trabajo, el uso compartido de la </a:t>
            </a:r>
            <a:r>
              <a:rPr lang="es-ES" sz="1200" kern="1200" dirty="0" err="1" smtClean="0">
                <a:solidFill>
                  <a:schemeClr val="tx1"/>
                </a:solidFill>
                <a:effectLst/>
                <a:latin typeface="+mn-lt"/>
                <a:ea typeface="+mn-ea"/>
                <a:cs typeface="+mn-cs"/>
              </a:rPr>
              <a:t>info</a:t>
            </a:r>
            <a:r>
              <a:rPr lang="es-ES" sz="1200" kern="1200" dirty="0" smtClean="0">
                <a:solidFill>
                  <a:schemeClr val="tx1"/>
                </a:solidFill>
                <a:effectLst/>
                <a:latin typeface="+mn-lt"/>
                <a:ea typeface="+mn-ea"/>
                <a:cs typeface="+mn-cs"/>
              </a:rPr>
              <a:t> y el aprovechamiento de sinergias entre personas y unidades.</a:t>
            </a:r>
          </a:p>
          <a:p>
            <a:r>
              <a:rPr lang="es-ES" sz="1200" kern="1200" dirty="0" smtClean="0">
                <a:solidFill>
                  <a:schemeClr val="tx1"/>
                </a:solidFill>
                <a:effectLst/>
                <a:latin typeface="+mn-lt"/>
                <a:ea typeface="+mn-ea"/>
                <a:cs typeface="+mn-cs"/>
              </a:rPr>
              <a:t>Contribuir  de manera significativa a mejorar:</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Los procesos de dirección</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Dirigir el proceso de negocio de una manera ordenada, eficiente y responsable</a:t>
            </a:r>
          </a:p>
          <a:p>
            <a:pPr marL="171450" lvl="0" indent="-171450">
              <a:buFont typeface="Arial" panose="020B0604020202020204" pitchFamily="34" charset="0"/>
              <a:buChar char="•"/>
            </a:pPr>
            <a:endParaRPr lang="es-ES" sz="1200" kern="1200" dirty="0" smtClean="0">
              <a:solidFill>
                <a:schemeClr val="tx1"/>
              </a:solidFill>
              <a:effectLst/>
              <a:latin typeface="+mn-lt"/>
              <a:ea typeface="+mn-ea"/>
              <a:cs typeface="+mn-cs"/>
            </a:endParaRPr>
          </a:p>
          <a:p>
            <a:pPr marL="171450" marR="0" lvl="0" indent="-171450" algn="l" defTabSz="9143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1" i="1" kern="1200" dirty="0" smtClean="0">
                <a:solidFill>
                  <a:schemeClr val="tx1"/>
                </a:solidFill>
                <a:effectLst/>
                <a:latin typeface="+mn-lt"/>
                <a:ea typeface="+mn-ea"/>
                <a:cs typeface="+mn-cs"/>
              </a:rPr>
              <a:t>La gestión de documentos, se consolida como método de gestión empresarial, es decir, no se centra de forma exclusiva en el tema de organizar documentos en un archivo, sino que se trata de un modelo orientado hacia las mejores prácticas organizativas que impulsan los principios de calidad mediante la gestión eficiente de los procesos de una empresa que busca aprovechar y potenciar al máximo las ventajas que ofrece una organización a través de la producción de documentos auténticos, fiables, íntegros y disponibles para la toma de decisiones o para la investigación histórica.</a:t>
            </a:r>
            <a:endParaRPr lang="es-E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s-ES" sz="1200" kern="1200" dirty="0" smtClean="0">
              <a:solidFill>
                <a:schemeClr val="tx1"/>
              </a:solidFill>
              <a:effectLst/>
              <a:latin typeface="+mn-lt"/>
              <a:ea typeface="+mn-ea"/>
              <a:cs typeface="+mn-cs"/>
            </a:endParaRPr>
          </a:p>
          <a:p>
            <a:pPr marL="0" marR="0" lvl="0" indent="0" algn="l" defTabSz="91434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endParaRPr lang="es-CO" dirty="0"/>
          </a:p>
          <a:p>
            <a:endParaRPr lang="es-CO" dirty="0"/>
          </a:p>
        </p:txBody>
      </p:sp>
      <p:sp>
        <p:nvSpPr>
          <p:cNvPr id="4" name="Marcador de número de diapositiva 3"/>
          <p:cNvSpPr>
            <a:spLocks noGrp="1"/>
          </p:cNvSpPr>
          <p:nvPr>
            <p:ph type="sldNum" sz="quarter" idx="10"/>
          </p:nvPr>
        </p:nvSpPr>
        <p:spPr/>
        <p:txBody>
          <a:bodyPr/>
          <a:lstStyle/>
          <a:p>
            <a:fld id="{9FAA341A-5880-481F-940A-7FC444E071B4}" type="slidenum">
              <a:rPr lang="es-CO" smtClean="0"/>
              <a:t>3</a:t>
            </a:fld>
            <a:endParaRPr lang="es-CO"/>
          </a:p>
        </p:txBody>
      </p:sp>
    </p:spTree>
    <p:extLst>
      <p:ext uri="{BB962C8B-B14F-4D97-AF65-F5344CB8AC3E}">
        <p14:creationId xmlns:p14="http://schemas.microsoft.com/office/powerpoint/2010/main" val="1566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Ley 594 de 2000 - consagra el reconocimiento de las reglas y principios generales que regulan la función archivística a cargo del Estado, la Administración Pública en sus diferentes niveles, así como las instituciones privadas que cumplen funciones públicas, entre otras, teniendo en cuenta los fines de los archivos para disponer de la documentación organizada y la información institucional que sea de fácil recuperación para el manejo y uso eficiente de la misma </a:t>
            </a:r>
            <a:r>
              <a:rPr lang="es-ES" sz="1200" kern="1200" dirty="0" err="1" smtClean="0">
                <a:solidFill>
                  <a:schemeClr val="tx1"/>
                </a:solidFill>
                <a:effectLst/>
                <a:latin typeface="+mn-lt"/>
                <a:ea typeface="+mn-ea"/>
                <a:cs typeface="+mn-cs"/>
              </a:rPr>
              <a:t>adm</a:t>
            </a:r>
            <a:r>
              <a:rPr lang="es-ES" sz="1200" kern="1200" dirty="0" smtClean="0">
                <a:solidFill>
                  <a:schemeClr val="tx1"/>
                </a:solidFill>
                <a:effectLst/>
                <a:latin typeface="+mn-lt"/>
                <a:ea typeface="+mn-ea"/>
                <a:cs typeface="+mn-cs"/>
              </a:rPr>
              <a:t> puesta al servicio del ciudadano como fuente de la historia.</a:t>
            </a:r>
          </a:p>
          <a:p>
            <a:r>
              <a:rPr lang="es-ES" sz="1200" b="1" kern="1200" dirty="0" smtClean="0">
                <a:solidFill>
                  <a:schemeClr val="tx1"/>
                </a:solidFill>
                <a:effectLst/>
                <a:latin typeface="+mn-lt"/>
                <a:ea typeface="+mn-ea"/>
                <a:cs typeface="+mn-cs"/>
              </a:rPr>
              <a:t>Ley Estatutaria 1581 de 2012. </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Por el cual se dictan disposiciones generales para la protección de datos personales. </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En su “Artículo </a:t>
            </a:r>
            <a:r>
              <a:rPr lang="es-ES" sz="1200" b="1" kern="1200" dirty="0" smtClean="0">
                <a:solidFill>
                  <a:schemeClr val="tx1"/>
                </a:solidFill>
                <a:effectLst/>
                <a:latin typeface="+mn-lt"/>
                <a:ea typeface="+mn-ea"/>
                <a:cs typeface="+mn-cs"/>
              </a:rPr>
              <a:t>1°. </a:t>
            </a:r>
            <a:r>
              <a:rPr lang="es-ES" sz="1200" b="1" i="1" kern="1200" dirty="0" smtClean="0">
                <a:solidFill>
                  <a:schemeClr val="tx1"/>
                </a:solidFill>
                <a:effectLst/>
                <a:latin typeface="+mn-lt"/>
                <a:ea typeface="+mn-ea"/>
                <a:cs typeface="+mn-cs"/>
              </a:rPr>
              <a:t>Objeto</a:t>
            </a:r>
            <a:r>
              <a:rPr lang="es-ES" sz="1200" b="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La presente ley tiene por objeto desarrollar el derecho constitucional que tienen todas las personas a conocer, actualizar y rectificar las informaciones que se hayan recogido sobre ellas en bases de datos o archivos, y los demás derechos, libertades y garantías constitucionales a que se refiere el artículo 15 de la Constitución Política; así como el derecho a la información consagrado en el artículo 20 de la misma.” </a:t>
            </a:r>
          </a:p>
          <a:p>
            <a:r>
              <a:rPr lang="es-E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Ley 1712 de 2014- por medio de la cual se crea la ley de transparencia y del derecho de acceso a la </a:t>
            </a:r>
            <a:r>
              <a:rPr lang="es-ES" sz="1200" kern="1200" dirty="0" err="1" smtClean="0">
                <a:solidFill>
                  <a:schemeClr val="tx1"/>
                </a:solidFill>
                <a:effectLst/>
                <a:latin typeface="+mn-lt"/>
                <a:ea typeface="+mn-ea"/>
                <a:cs typeface="+mn-cs"/>
              </a:rPr>
              <a:t>info</a:t>
            </a:r>
            <a:r>
              <a:rPr lang="es-ES" sz="1200" kern="1200" dirty="0" smtClean="0">
                <a:solidFill>
                  <a:schemeClr val="tx1"/>
                </a:solidFill>
                <a:effectLst/>
                <a:latin typeface="+mn-lt"/>
                <a:ea typeface="+mn-ea"/>
                <a:cs typeface="+mn-cs"/>
              </a:rPr>
              <a:t> pública </a:t>
            </a:r>
            <a:r>
              <a:rPr lang="es-ES" sz="1200" kern="1200" dirty="0" err="1" smtClean="0">
                <a:solidFill>
                  <a:schemeClr val="tx1"/>
                </a:solidFill>
                <a:effectLst/>
                <a:latin typeface="+mn-lt"/>
                <a:ea typeface="+mn-ea"/>
                <a:cs typeface="+mn-cs"/>
              </a:rPr>
              <a:t>nal</a:t>
            </a:r>
            <a:r>
              <a:rPr lang="es-ES" sz="1200" kern="1200" dirty="0" smtClean="0">
                <a:solidFill>
                  <a:schemeClr val="tx1"/>
                </a:solidFill>
                <a:effectLst/>
                <a:latin typeface="+mn-lt"/>
                <a:ea typeface="+mn-ea"/>
                <a:cs typeface="+mn-cs"/>
              </a:rPr>
              <a:t> y se dictan otras disposiciones.</a:t>
            </a:r>
          </a:p>
          <a:p>
            <a:r>
              <a:rPr lang="es-ES" sz="1200" kern="1200" dirty="0" smtClean="0">
                <a:solidFill>
                  <a:schemeClr val="tx1"/>
                </a:solidFill>
                <a:effectLst/>
                <a:latin typeface="+mn-lt"/>
                <a:ea typeface="+mn-ea"/>
                <a:cs typeface="+mn-cs"/>
              </a:rPr>
              <a:t>Aplica para las personas naturales, públicas o privadas, que presten función pública, que presten servicios públicos respecto de la </a:t>
            </a:r>
            <a:r>
              <a:rPr lang="es-ES" sz="1200" kern="1200" dirty="0" err="1" smtClean="0">
                <a:solidFill>
                  <a:schemeClr val="tx1"/>
                </a:solidFill>
                <a:effectLst/>
                <a:latin typeface="+mn-lt"/>
                <a:ea typeface="+mn-ea"/>
                <a:cs typeface="+mn-cs"/>
              </a:rPr>
              <a:t>info</a:t>
            </a:r>
            <a:r>
              <a:rPr lang="es-ES" sz="1200" kern="1200" dirty="0" smtClean="0">
                <a:solidFill>
                  <a:schemeClr val="tx1"/>
                </a:solidFill>
                <a:effectLst/>
                <a:latin typeface="+mn-lt"/>
                <a:ea typeface="+mn-ea"/>
                <a:cs typeface="+mn-cs"/>
              </a:rPr>
              <a:t> directamente relacionada con la prestación del servicio público.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el sistema facilitará la disponibilidad eficiente de los documentos para la toma de decisiones y para cumplir con los propósitos con los que la Universidad se ha comprometido y que vienen exigidos por las normas y disposiciones legales.</a:t>
            </a:r>
          </a:p>
          <a:p>
            <a:endParaRPr lang="es-CO" dirty="0" smtClean="0"/>
          </a:p>
          <a:p>
            <a:endParaRPr lang="es-ES" dirty="0"/>
          </a:p>
        </p:txBody>
      </p:sp>
      <p:sp>
        <p:nvSpPr>
          <p:cNvPr id="4" name="3 Marcador de número de diapositiva"/>
          <p:cNvSpPr>
            <a:spLocks noGrp="1"/>
          </p:cNvSpPr>
          <p:nvPr>
            <p:ph type="sldNum" sz="quarter" idx="10"/>
          </p:nvPr>
        </p:nvSpPr>
        <p:spPr/>
        <p:txBody>
          <a:bodyPr/>
          <a:lstStyle/>
          <a:p>
            <a:fld id="{9FAA341A-5880-481F-940A-7FC444E071B4}" type="slidenum">
              <a:rPr lang="es-CO" smtClean="0"/>
              <a:t>4</a:t>
            </a:fld>
            <a:endParaRPr lang="es-CO"/>
          </a:p>
        </p:txBody>
      </p:sp>
    </p:spTree>
    <p:extLst>
      <p:ext uri="{BB962C8B-B14F-4D97-AF65-F5344CB8AC3E}">
        <p14:creationId xmlns:p14="http://schemas.microsoft.com/office/powerpoint/2010/main" val="242337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El concepto de SGD nos lleva a pensar en forma</a:t>
            </a:r>
            <a:r>
              <a:rPr lang="es-CO" baseline="0" dirty="0" smtClean="0"/>
              <a:t> holística, pues con su implementación  no sólo tendremos como objetivo administrar la documentación de una forma más estructurada, sino que éste nos llevará al diseño de procesos más eficientes, a lograr mejores niveles de servicio y tiempos de respuesta con los distintos grupos de interés desde la óptica de cada unidad, entre otros muchos beneficios como lo veremos más adelante. </a:t>
            </a:r>
            <a:endParaRPr lang="es-CO" dirty="0"/>
          </a:p>
        </p:txBody>
      </p:sp>
      <p:sp>
        <p:nvSpPr>
          <p:cNvPr id="4" name="Marcador de número de diapositiva 3"/>
          <p:cNvSpPr>
            <a:spLocks noGrp="1"/>
          </p:cNvSpPr>
          <p:nvPr>
            <p:ph type="sldNum" sz="quarter" idx="10"/>
          </p:nvPr>
        </p:nvSpPr>
        <p:spPr/>
        <p:txBody>
          <a:bodyPr/>
          <a:lstStyle/>
          <a:p>
            <a:fld id="{9FAA341A-5880-481F-940A-7FC444E071B4}" type="slidenum">
              <a:rPr lang="es-CO" smtClean="0"/>
              <a:t>5</a:t>
            </a:fld>
            <a:endParaRPr lang="es-CO"/>
          </a:p>
        </p:txBody>
      </p:sp>
    </p:spTree>
    <p:extLst>
      <p:ext uri="{BB962C8B-B14F-4D97-AF65-F5344CB8AC3E}">
        <p14:creationId xmlns:p14="http://schemas.microsoft.com/office/powerpoint/2010/main" val="392214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El sistema</a:t>
            </a:r>
            <a:r>
              <a:rPr lang="es-CO" baseline="0" dirty="0" smtClean="0"/>
              <a:t> nos debe garantizar que los documentos electrónicos que gestionemos a través reúnan los siguientes atributos.</a:t>
            </a:r>
            <a:endParaRPr lang="es-CO" dirty="0"/>
          </a:p>
        </p:txBody>
      </p:sp>
      <p:sp>
        <p:nvSpPr>
          <p:cNvPr id="4" name="Marcador de número de diapositiva 3"/>
          <p:cNvSpPr>
            <a:spLocks noGrp="1"/>
          </p:cNvSpPr>
          <p:nvPr>
            <p:ph type="sldNum" sz="quarter" idx="10"/>
          </p:nvPr>
        </p:nvSpPr>
        <p:spPr/>
        <p:txBody>
          <a:bodyPr/>
          <a:lstStyle/>
          <a:p>
            <a:fld id="{9FAA341A-5880-481F-940A-7FC444E071B4}" type="slidenum">
              <a:rPr lang="es-CO" smtClean="0"/>
              <a:t>6</a:t>
            </a:fld>
            <a:endParaRPr lang="es-CO"/>
          </a:p>
        </p:txBody>
      </p:sp>
    </p:spTree>
    <p:extLst>
      <p:ext uri="{BB962C8B-B14F-4D97-AF65-F5344CB8AC3E}">
        <p14:creationId xmlns:p14="http://schemas.microsoft.com/office/powerpoint/2010/main" val="112310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1" dirty="0" smtClean="0"/>
              <a:t>Conservación</a:t>
            </a:r>
            <a:r>
              <a:rPr lang="es-CO" b="1" baseline="0" dirty="0" smtClean="0"/>
              <a:t> y Disposición Final es en sí mismo el Sistema de Gestión de Archivos</a:t>
            </a:r>
            <a:endParaRPr lang="es-CO" b="1" dirty="0" smtClean="0"/>
          </a:p>
          <a:p>
            <a:endParaRPr lang="es-CO" b="1" dirty="0" smtClean="0"/>
          </a:p>
          <a:p>
            <a:r>
              <a:rPr lang="es-CO" b="1" dirty="0" smtClean="0"/>
              <a:t>PLANEACIÓN </a:t>
            </a:r>
            <a:r>
              <a:rPr lang="es-CO" dirty="0" smtClean="0"/>
              <a:t>	Analizar y establecer las actividades requeridas antes o durante la producción de la información, para determinar su utilidad y uso, con el fin de dar cumplimiento a los aspectos administrativos, legales, funcionales, técnicos, tecnológicos y archivísticos. 	</a:t>
            </a:r>
          </a:p>
          <a:p>
            <a:r>
              <a:rPr lang="es-CO" b="1" dirty="0" smtClean="0"/>
              <a:t>VALORACIÓN </a:t>
            </a:r>
            <a:r>
              <a:rPr lang="es-CO" dirty="0" smtClean="0"/>
              <a:t>	Identificar y establecer los valores primarios y secundarios de la información, con el fin de establecer su plazo de conservación y disposición final. Este proceso se realiza antes de la producción, para identificar desde el inicio la importancia y los valores documentales (primarios y secundarios), asegurando así el tratamiento adecuado y su oportuna gestión. 	</a:t>
            </a:r>
          </a:p>
          <a:p>
            <a:r>
              <a:rPr lang="es-CO" b="1" dirty="0" smtClean="0"/>
              <a:t>PRODUCCIÓN </a:t>
            </a:r>
            <a:r>
              <a:rPr lang="es-CO" dirty="0" smtClean="0"/>
              <a:t>	Definir los mecanismos de control y seguimiento para la producción y recepción de los documentos de la Universidad, independientemente de su formato, estructura, finalidad y unidades que intervienen. 	</a:t>
            </a:r>
          </a:p>
          <a:p>
            <a:r>
              <a:rPr lang="es-CO" b="1" dirty="0" smtClean="0"/>
              <a:t>GESTIÓN Y TRÁMITE </a:t>
            </a:r>
            <a:r>
              <a:rPr lang="es-CO" dirty="0" smtClean="0"/>
              <a:t>	Realizar las acciones requeridas para el registro, la incorporación a los trámites, las distribuciones en las actuaciones o asignaciones, la descripción incluyendo los metadatos que garantizan la disponibilidad, recuperación, acceso y consulta oportuna de la información. Adicionalmente, define los mecanismos de control y seguimiento a los trámites que surte el documento en su gestión. 	</a:t>
            </a:r>
          </a:p>
          <a:p>
            <a:r>
              <a:rPr lang="es-CO" b="1" dirty="0" smtClean="0"/>
              <a:t>ORGANIZACIÓN </a:t>
            </a:r>
            <a:r>
              <a:rPr lang="es-CO" dirty="0" smtClean="0"/>
              <a:t>	Realizar los procesos de clasificación, ordenación y descripción de los documentos que nacen: físicos, electrónicos o híbridos (físico + electrónico). En este proceso se definen las actividades técnicas propias de la gestión documental, con el fin de asegurar que la información tenga una clasificación, ordenación y descripción, que permitan un tratamiento archivístico adecuado, conforme los lineamientos definidos por la Universidad. 	</a:t>
            </a:r>
          </a:p>
          <a:p>
            <a:r>
              <a:rPr lang="es-CO" b="1" dirty="0" smtClean="0"/>
              <a:t>TRANSFERENCIAS </a:t>
            </a:r>
            <a:r>
              <a:rPr lang="es-CO" dirty="0" smtClean="0"/>
              <a:t>	Remitir los documentos físicos o electrónicos de los Archivos de Gestión a los Archivos de Segunda Edad, e Histórico, según aplique. Incluye las acciones para transferir los documentos durante las fases de archivo, validando los plazos de conservación establecidos en la TRD. 	</a:t>
            </a:r>
          </a:p>
          <a:p>
            <a:r>
              <a:rPr lang="es-CO" b="1" dirty="0" smtClean="0"/>
              <a:t>DISPOSICIÓN FINAL </a:t>
            </a:r>
            <a:r>
              <a:rPr lang="es-CO" dirty="0" smtClean="0"/>
              <a:t>	Realizar el proceso de selección, conservación o eliminación documental, de acuerdo con lo establecido en la TRD. Aplicación de las herramientas de gestión documental para definir la disposición final de los documentos, en los que se contempla: la selección con técnicas de muestreo, la conservación permanente o su eliminación. 	</a:t>
            </a:r>
          </a:p>
          <a:p>
            <a:r>
              <a:rPr lang="es-CO" b="1" dirty="0" smtClean="0"/>
              <a:t>PRESERVACIÓN </a:t>
            </a:r>
            <a:r>
              <a:rPr lang="es-CO" dirty="0" smtClean="0"/>
              <a:t>	Definir e implementar las condiciones para la protección y conservación de los documentos en soporte físico o electrónico. Son los mecanismos y estrategias que garantizan la preservación y conservación de los documentos en el tiempo, teniendo en cuenta el soporte o medio de almacenamiento. 	</a:t>
            </a:r>
          </a:p>
          <a:p>
            <a:endParaRPr lang="es-CO" dirty="0" smtClean="0"/>
          </a:p>
          <a:p>
            <a:endParaRPr lang="es-CO" dirty="0"/>
          </a:p>
        </p:txBody>
      </p:sp>
      <p:sp>
        <p:nvSpPr>
          <p:cNvPr id="4" name="Marcador de número de diapositiva 3"/>
          <p:cNvSpPr>
            <a:spLocks noGrp="1"/>
          </p:cNvSpPr>
          <p:nvPr>
            <p:ph type="sldNum" sz="quarter" idx="10"/>
          </p:nvPr>
        </p:nvSpPr>
        <p:spPr/>
        <p:txBody>
          <a:bodyPr/>
          <a:lstStyle/>
          <a:p>
            <a:fld id="{9FAA341A-5880-481F-940A-7FC444E071B4}" type="slidenum">
              <a:rPr lang="es-CO" smtClean="0"/>
              <a:t>7</a:t>
            </a:fld>
            <a:endParaRPr lang="es-CO"/>
          </a:p>
        </p:txBody>
      </p:sp>
    </p:spTree>
    <p:extLst>
      <p:ext uri="{BB962C8B-B14F-4D97-AF65-F5344CB8AC3E}">
        <p14:creationId xmlns:p14="http://schemas.microsoft.com/office/powerpoint/2010/main" val="1959585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CO" dirty="0" smtClean="0"/>
          </a:p>
          <a:p>
            <a:pPr marL="171450" indent="-171450">
              <a:buFont typeface="Arial" panose="020B0604020202020204" pitchFamily="34" charset="0"/>
              <a:buChar char="•"/>
            </a:pPr>
            <a:endParaRPr lang="es-CO" dirty="0" smtClean="0"/>
          </a:p>
          <a:p>
            <a:pPr marL="171450" indent="-171450">
              <a:buFont typeface="Arial" panose="020B0604020202020204" pitchFamily="34" charset="0"/>
              <a:buChar char="•"/>
            </a:pPr>
            <a:endParaRPr lang="es-CO" dirty="0" smtClean="0"/>
          </a:p>
          <a:p>
            <a:pPr marL="171450" indent="-171450">
              <a:buFont typeface="Arial" panose="020B0604020202020204" pitchFamily="34" charset="0"/>
              <a:buChar char="•"/>
            </a:pPr>
            <a:r>
              <a:rPr lang="es-CO" dirty="0" smtClean="0"/>
              <a:t>Todas las unidades de la Universidad van a estar involucradas</a:t>
            </a:r>
            <a:r>
              <a:rPr lang="es-CO" baseline="0" dirty="0" smtClean="0"/>
              <a:t> de alguna manera con las series HVE y HVT, y a todos nos va afectar, por lo que desde ya les solicito su concurso y participación activa. No se trata de un proyecto tecnológico para administrar la información electrónica de una mejor forma, sino que será un proyecto que nos llevará a trabajar de una manera distinta.</a:t>
            </a:r>
          </a:p>
          <a:p>
            <a:pPr marL="171450" indent="-171450">
              <a:buFont typeface="Arial" panose="020B0604020202020204" pitchFamily="34" charset="0"/>
              <a:buChar char="•"/>
            </a:pPr>
            <a:r>
              <a:rPr lang="es-CO" baseline="0" dirty="0" smtClean="0"/>
              <a:t>La fase 2 implica el desarrollo de un sinnúmero de temas o directrices incluyendo la gestión de expedientes electrónicos, digitalización, estructura de metadatos, entre otros.  </a:t>
            </a:r>
            <a:endParaRPr lang="es-CO" dirty="0" smtClean="0"/>
          </a:p>
          <a:p>
            <a:pPr marL="171450" indent="-171450">
              <a:buFont typeface="Arial" panose="020B0604020202020204" pitchFamily="34" charset="0"/>
              <a:buChar char="•"/>
            </a:pPr>
            <a:r>
              <a:rPr lang="es-CO" dirty="0" smtClean="0"/>
              <a:t>El</a:t>
            </a:r>
            <a:r>
              <a:rPr lang="es-CO" baseline="0" dirty="0" smtClean="0"/>
              <a:t> 67% de las unidades de la Universidad llevan un registro de la correspondencia que reciben</a:t>
            </a:r>
          </a:p>
          <a:p>
            <a:pPr marL="171450" indent="-171450">
              <a:buFont typeface="Arial" panose="020B0604020202020204" pitchFamily="34" charset="0"/>
              <a:buChar char="•"/>
            </a:pPr>
            <a:r>
              <a:rPr lang="es-CO" baseline="0" dirty="0" smtClean="0"/>
              <a:t>El 92% escanea documentos.</a:t>
            </a:r>
          </a:p>
          <a:p>
            <a:pPr marL="171450" indent="-171450">
              <a:buFont typeface="Arial" panose="020B0604020202020204" pitchFamily="34" charset="0"/>
              <a:buChar char="•"/>
            </a:pPr>
            <a:r>
              <a:rPr lang="es-CO" dirty="0" smtClean="0"/>
              <a:t>Sólo el 11% de las</a:t>
            </a:r>
            <a:r>
              <a:rPr lang="es-CO" baseline="0" dirty="0" smtClean="0"/>
              <a:t> unidades utilizan herramientas para obtener copias de seguridad </a:t>
            </a:r>
            <a:endParaRPr lang="es-CO" dirty="0"/>
          </a:p>
        </p:txBody>
      </p:sp>
      <p:sp>
        <p:nvSpPr>
          <p:cNvPr id="4" name="Marcador de número de diapositiva 3"/>
          <p:cNvSpPr>
            <a:spLocks noGrp="1"/>
          </p:cNvSpPr>
          <p:nvPr>
            <p:ph type="sldNum" sz="quarter" idx="10"/>
          </p:nvPr>
        </p:nvSpPr>
        <p:spPr/>
        <p:txBody>
          <a:bodyPr/>
          <a:lstStyle/>
          <a:p>
            <a:fld id="{9FAA341A-5880-481F-940A-7FC444E071B4}" type="slidenum">
              <a:rPr lang="es-CO" smtClean="0"/>
              <a:t>8</a:t>
            </a:fld>
            <a:endParaRPr lang="es-CO"/>
          </a:p>
        </p:txBody>
      </p:sp>
    </p:spTree>
    <p:extLst>
      <p:ext uri="{BB962C8B-B14F-4D97-AF65-F5344CB8AC3E}">
        <p14:creationId xmlns:p14="http://schemas.microsoft.com/office/powerpoint/2010/main" val="1654545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Además, dentro de las mejoras significativas para la entidad se encuentran: </a:t>
            </a:r>
          </a:p>
          <a:p>
            <a:r>
              <a:rPr lang="es-ES" sz="1200" b="0" i="0" u="none" strike="noStrike" kern="1200" baseline="0" dirty="0" smtClean="0">
                <a:solidFill>
                  <a:schemeClr val="tx1"/>
                </a:solidFill>
                <a:latin typeface="+mn-lt"/>
                <a:ea typeface="+mn-ea"/>
                <a:cs typeface="+mn-cs"/>
              </a:rPr>
              <a:t>• Reducción de uso de papel. </a:t>
            </a:r>
          </a:p>
          <a:p>
            <a:r>
              <a:rPr lang="es-ES" sz="1200" b="0" i="0" u="none" strike="noStrike" kern="1200" baseline="0" dirty="0" smtClean="0">
                <a:solidFill>
                  <a:schemeClr val="tx1"/>
                </a:solidFill>
                <a:latin typeface="+mn-lt"/>
                <a:ea typeface="+mn-ea"/>
                <a:cs typeface="+mn-cs"/>
              </a:rPr>
              <a:t>• Ahorro en espacio físico y equipamiento para el almacenamiento de documentos. </a:t>
            </a:r>
          </a:p>
          <a:p>
            <a:r>
              <a:rPr lang="es-ES" sz="1200" b="0" i="0" u="none" strike="noStrike" kern="1200" baseline="0" dirty="0" smtClean="0">
                <a:solidFill>
                  <a:schemeClr val="tx1"/>
                </a:solidFill>
                <a:latin typeface="+mn-lt"/>
                <a:ea typeface="+mn-ea"/>
                <a:cs typeface="+mn-cs"/>
              </a:rPr>
              <a:t>• Ahorro en tiempos de tramitación de la documentación. </a:t>
            </a:r>
          </a:p>
          <a:p>
            <a:r>
              <a:rPr lang="es-ES" sz="1200" b="0" i="0" u="none" strike="noStrike" kern="1200" baseline="0" dirty="0" smtClean="0">
                <a:solidFill>
                  <a:schemeClr val="tx1"/>
                </a:solidFill>
                <a:latin typeface="+mn-lt"/>
                <a:ea typeface="+mn-ea"/>
                <a:cs typeface="+mn-cs"/>
              </a:rPr>
              <a:t>• Aumento en la capacidad de monitoreo de los procesos o procedimientos. </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 Centralización de los documentos aumentando la eficiencia y facilidad para clasificar y recuperar los documentos. </a:t>
            </a:r>
          </a:p>
          <a:p>
            <a:r>
              <a:rPr lang="es-ES" sz="1200" b="0" i="0" u="none" strike="noStrike" kern="1200" baseline="0" dirty="0" smtClean="0">
                <a:solidFill>
                  <a:schemeClr val="tx1"/>
                </a:solidFill>
                <a:latin typeface="+mn-lt"/>
                <a:ea typeface="+mn-ea"/>
                <a:cs typeface="+mn-cs"/>
              </a:rPr>
              <a:t>• Establecimiento de niveles de seguridad en el acceso a los documentos. </a:t>
            </a:r>
          </a:p>
          <a:p>
            <a:r>
              <a:rPr lang="es-ES" sz="1200" b="0" i="0" u="none" strike="noStrike" kern="1200" baseline="0" dirty="0" smtClean="0">
                <a:solidFill>
                  <a:schemeClr val="tx1"/>
                </a:solidFill>
                <a:latin typeface="+mn-lt"/>
                <a:ea typeface="+mn-ea"/>
                <a:cs typeface="+mn-cs"/>
              </a:rPr>
              <a:t>• Generación de Indicadores de Gestión (tareas pendientes de los usuarios, tiempos de respuesta, comunicaciones de entrada, comunicaciones de salida). </a:t>
            </a:r>
          </a:p>
          <a:p>
            <a:r>
              <a:rPr lang="es-ES" sz="1200" b="0" i="0" u="none" strike="noStrike" kern="1200" baseline="0" dirty="0" smtClean="0">
                <a:solidFill>
                  <a:schemeClr val="tx1"/>
                </a:solidFill>
                <a:latin typeface="+mn-lt"/>
                <a:ea typeface="+mn-ea"/>
                <a:cs typeface="+mn-cs"/>
              </a:rPr>
              <a:t>• El ciudadano puede realizar múltiples gestiones sobre los diversos trámites y consultar la información asociada al estado de su respuesta. </a:t>
            </a:r>
          </a:p>
          <a:p>
            <a:r>
              <a:rPr lang="es-ES" sz="1200" b="0" i="0" u="none" strike="noStrike" kern="1200" baseline="0" dirty="0" smtClean="0">
                <a:solidFill>
                  <a:schemeClr val="tx1"/>
                </a:solidFill>
                <a:latin typeface="+mn-lt"/>
                <a:ea typeface="+mn-ea"/>
                <a:cs typeface="+mn-cs"/>
              </a:rPr>
              <a:t>• Indexación de datos y archivos adjuntos procedentes de correos electrónicos. </a:t>
            </a:r>
          </a:p>
          <a:p>
            <a:r>
              <a:rPr lang="es-ES" sz="1200" b="0" i="0" u="none" strike="noStrike" kern="1200" baseline="0" dirty="0" smtClean="0">
                <a:solidFill>
                  <a:schemeClr val="tx1"/>
                </a:solidFill>
                <a:latin typeface="+mn-lt"/>
                <a:ea typeface="+mn-ea"/>
                <a:cs typeface="+mn-cs"/>
              </a:rPr>
              <a:t>• Control de cambios de los documentos y control de revisiones y accesos que se realizan a los documentos. </a:t>
            </a:r>
          </a:p>
          <a:p>
            <a:r>
              <a:rPr lang="es-ES" sz="1200" b="0" i="0" u="none" strike="noStrike" kern="1200" baseline="0" dirty="0" smtClean="0">
                <a:solidFill>
                  <a:schemeClr val="tx1"/>
                </a:solidFill>
                <a:latin typeface="+mn-lt"/>
                <a:ea typeface="+mn-ea"/>
                <a:cs typeface="+mn-cs"/>
              </a:rPr>
              <a:t>• Visualización y validación de documentos expedidos por el Archivo General de la Nación en línea. </a:t>
            </a:r>
          </a:p>
          <a:p>
            <a:r>
              <a:rPr lang="es-ES" sz="1200" b="0" i="0" u="none" strike="noStrike" kern="1200" baseline="0" dirty="0" smtClean="0">
                <a:solidFill>
                  <a:schemeClr val="tx1"/>
                </a:solidFill>
                <a:latin typeface="+mn-lt"/>
                <a:ea typeface="+mn-ea"/>
                <a:cs typeface="+mn-cs"/>
              </a:rPr>
              <a:t>• Relación de información por grupos y tipos de usuario. </a:t>
            </a:r>
          </a:p>
          <a:p>
            <a:r>
              <a:rPr lang="es-ES" sz="1200" b="0" i="0" u="none" strike="noStrike" kern="1200" baseline="0" dirty="0" smtClean="0">
                <a:solidFill>
                  <a:schemeClr val="tx1"/>
                </a:solidFill>
                <a:latin typeface="+mn-lt"/>
                <a:ea typeface="+mn-ea"/>
                <a:cs typeface="+mn-cs"/>
              </a:rPr>
              <a:t>• Evita la redundancia en la documentación y se controlan las versiones. </a:t>
            </a:r>
          </a:p>
          <a:p>
            <a:r>
              <a:rPr lang="es-ES" sz="1200" b="0" i="0" u="none" strike="noStrike" kern="1200" baseline="0" dirty="0" smtClean="0">
                <a:solidFill>
                  <a:schemeClr val="tx1"/>
                </a:solidFill>
                <a:latin typeface="+mn-lt"/>
                <a:ea typeface="+mn-ea"/>
                <a:cs typeface="+mn-cs"/>
              </a:rPr>
              <a:t>• Cambiar la manera en que se realizan los procedimientos internos, las funciones y las responsabilidades de los usuarios </a:t>
            </a:r>
          </a:p>
          <a:p>
            <a:r>
              <a:rPr lang="es-ES" sz="1200" b="1" i="0" u="none" strike="noStrike" kern="1200" baseline="0" dirty="0" smtClean="0">
                <a:solidFill>
                  <a:schemeClr val="tx1"/>
                </a:solidFill>
                <a:latin typeface="+mn-lt"/>
                <a:ea typeface="+mn-ea"/>
                <a:cs typeface="+mn-cs"/>
              </a:rPr>
              <a:t>Principales efectos para los usuarios </a:t>
            </a:r>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 Disponibilidad en la web de la información relacionada con su trámite. </a:t>
            </a:r>
          </a:p>
          <a:p>
            <a:r>
              <a:rPr lang="es-ES" sz="1200" b="0" i="0" u="none" strike="noStrike" kern="1200" baseline="0" dirty="0" smtClean="0">
                <a:solidFill>
                  <a:schemeClr val="tx1"/>
                </a:solidFill>
                <a:latin typeface="+mn-lt"/>
                <a:ea typeface="+mn-ea"/>
                <a:cs typeface="+mn-cs"/>
              </a:rPr>
              <a:t>• Hacer más fácil el ejercicio de derechos y el cumplimiento de deberes por medios electrónicos </a:t>
            </a:r>
          </a:p>
          <a:p>
            <a:r>
              <a:rPr lang="es-ES" sz="1200" b="1" i="0" u="none" strike="noStrike" kern="1200" baseline="0" dirty="0" smtClean="0">
                <a:solidFill>
                  <a:schemeClr val="tx1"/>
                </a:solidFill>
                <a:latin typeface="+mn-lt"/>
                <a:ea typeface="+mn-ea"/>
                <a:cs typeface="+mn-cs"/>
              </a:rPr>
              <a:t>Principales efectos para los usuarios </a:t>
            </a:r>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 Disponibilidad en la web de la información relacionada con su trámite. </a:t>
            </a:r>
          </a:p>
          <a:p>
            <a:r>
              <a:rPr lang="es-ES" sz="1200" b="0" i="0" u="none" strike="noStrike" kern="1200" baseline="0" dirty="0" smtClean="0">
                <a:solidFill>
                  <a:schemeClr val="tx1"/>
                </a:solidFill>
                <a:latin typeface="+mn-lt"/>
                <a:ea typeface="+mn-ea"/>
                <a:cs typeface="+mn-cs"/>
              </a:rPr>
              <a:t>• Hacer más fácil el ejercicio de derechos y el cumplimiento de deberes por medios electrónicos </a:t>
            </a:r>
          </a:p>
          <a:p>
            <a:r>
              <a:rPr lang="es-ES" sz="1200" b="1" i="0" u="none" strike="noStrike" kern="1200" baseline="0" dirty="0" smtClean="0">
                <a:solidFill>
                  <a:schemeClr val="tx1"/>
                </a:solidFill>
                <a:latin typeface="+mn-lt"/>
                <a:ea typeface="+mn-ea"/>
                <a:cs typeface="+mn-cs"/>
              </a:rPr>
              <a:t>Principales efectos para los usuarios </a:t>
            </a:r>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 Disponibilidad en la web de la información relacionada con su trámite. </a:t>
            </a:r>
          </a:p>
          <a:p>
            <a:r>
              <a:rPr lang="es-ES" sz="1200" b="0" i="0" u="none" strike="noStrike" kern="1200" baseline="0" dirty="0" smtClean="0">
                <a:solidFill>
                  <a:schemeClr val="tx1"/>
                </a:solidFill>
                <a:latin typeface="+mn-lt"/>
                <a:ea typeface="+mn-ea"/>
                <a:cs typeface="+mn-cs"/>
              </a:rPr>
              <a:t>• Hacer más fácil el ejercicio de derechos y el cumplimiento de deberes por medios electrónicos. </a:t>
            </a:r>
          </a:p>
          <a:p>
            <a:r>
              <a:rPr lang="es-ES" sz="1200" b="1" i="0" u="none" strike="noStrike" kern="1200" baseline="0" dirty="0" smtClean="0">
                <a:solidFill>
                  <a:schemeClr val="tx1"/>
                </a:solidFill>
                <a:latin typeface="+mn-lt"/>
                <a:ea typeface="+mn-ea"/>
                <a:cs typeface="+mn-cs"/>
              </a:rPr>
              <a:t>Principales efectos para los usuarios </a:t>
            </a:r>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 Disponibilidad en la web de la información relacionada con su trámite. </a:t>
            </a:r>
          </a:p>
          <a:p>
            <a:r>
              <a:rPr lang="es-ES" sz="1200" b="0" i="0" u="none" strike="noStrike" kern="1200" baseline="0" dirty="0" smtClean="0">
                <a:solidFill>
                  <a:schemeClr val="tx1"/>
                </a:solidFill>
                <a:latin typeface="+mn-lt"/>
                <a:ea typeface="+mn-ea"/>
                <a:cs typeface="+mn-cs"/>
              </a:rPr>
              <a:t>• Hacer más fácil el ejercicio de derechos y el cumplimiento de deberes por medios electrónicos. </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 Acceso a la información y transparencia: el ciudadano tiene acceso en tiempo real del procedimiento administrativo desde el comienzo hasta la resolución. </a:t>
            </a:r>
          </a:p>
          <a:p>
            <a:r>
              <a:rPr lang="es-ES" sz="1200" b="0" i="0" u="none" strike="noStrike" kern="1200" baseline="0" dirty="0" smtClean="0">
                <a:solidFill>
                  <a:schemeClr val="tx1"/>
                </a:solidFill>
                <a:latin typeface="+mn-lt"/>
                <a:ea typeface="+mn-ea"/>
                <a:cs typeface="+mn-cs"/>
              </a:rPr>
              <a:t>• Rapidez y mayor seguridad en el manejo de la información. </a:t>
            </a:r>
          </a:p>
          <a:p>
            <a:r>
              <a:rPr lang="es-ES" sz="1200" b="0" i="0" u="none" strike="noStrike" kern="1200" baseline="0" dirty="0" smtClean="0">
                <a:solidFill>
                  <a:schemeClr val="tx1"/>
                </a:solidFill>
                <a:latin typeface="+mn-lt"/>
                <a:ea typeface="+mn-ea"/>
                <a:cs typeface="+mn-cs"/>
              </a:rPr>
              <a:t>• Acceso a través de dispositivos móviles. </a:t>
            </a:r>
          </a:p>
          <a:p>
            <a:r>
              <a:rPr lang="es-ES" sz="1200" b="0" i="0" u="none" strike="noStrike" kern="1200" baseline="0" dirty="0" smtClean="0">
                <a:solidFill>
                  <a:schemeClr val="tx1"/>
                </a:solidFill>
                <a:latin typeface="+mn-lt"/>
                <a:ea typeface="+mn-ea"/>
                <a:cs typeface="+mn-cs"/>
              </a:rPr>
              <a:t>• Relación de los grupos de interés con la Universidad</a:t>
            </a:r>
          </a:p>
          <a:p>
            <a:endParaRPr lang="es-CO" dirty="0"/>
          </a:p>
        </p:txBody>
      </p:sp>
      <p:sp>
        <p:nvSpPr>
          <p:cNvPr id="4" name="Marcador de número de diapositiva 3"/>
          <p:cNvSpPr>
            <a:spLocks noGrp="1"/>
          </p:cNvSpPr>
          <p:nvPr>
            <p:ph type="sldNum" sz="quarter" idx="10"/>
          </p:nvPr>
        </p:nvSpPr>
        <p:spPr/>
        <p:txBody>
          <a:bodyPr/>
          <a:lstStyle/>
          <a:p>
            <a:fld id="{9FAA341A-5880-481F-940A-7FC444E071B4}" type="slidenum">
              <a:rPr lang="es-CO" smtClean="0"/>
              <a:t>11</a:t>
            </a:fld>
            <a:endParaRPr lang="es-CO"/>
          </a:p>
        </p:txBody>
      </p:sp>
    </p:spTree>
    <p:extLst>
      <p:ext uri="{BB962C8B-B14F-4D97-AF65-F5344CB8AC3E}">
        <p14:creationId xmlns:p14="http://schemas.microsoft.com/office/powerpoint/2010/main" val="843253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O" dirty="0" smtClean="0"/>
          </a:p>
          <a:p>
            <a:r>
              <a:rPr lang="es-CO" dirty="0" smtClean="0"/>
              <a:t>De esta forma, con</a:t>
            </a:r>
            <a:r>
              <a:rPr lang="es-CO" baseline="0" dirty="0" smtClean="0"/>
              <a:t> este proyecto la U está haciendo un aporte al cuidad de la Casa Común como nos lo señala la Encíclica </a:t>
            </a:r>
            <a:r>
              <a:rPr lang="es-CO" baseline="0" dirty="0" err="1" smtClean="0"/>
              <a:t>Laudato</a:t>
            </a:r>
            <a:r>
              <a:rPr lang="es-CO" baseline="0" smtClean="0"/>
              <a:t> Sí.</a:t>
            </a:r>
            <a:endParaRPr lang="es-CO" smtClean="0"/>
          </a:p>
          <a:p>
            <a:r>
              <a:rPr lang="es-CO" dirty="0" smtClean="0"/>
              <a:t>Tomado </a:t>
            </a:r>
            <a:r>
              <a:rPr lang="es-CO" dirty="0"/>
              <a:t>de las Guías</a:t>
            </a:r>
            <a:r>
              <a:rPr lang="es-CO" baseline="0" dirty="0"/>
              <a:t> Cero Papel del </a:t>
            </a:r>
            <a:r>
              <a:rPr lang="es-CO" baseline="0" dirty="0" err="1"/>
              <a:t>Mintic</a:t>
            </a:r>
            <a:endParaRPr lang="es-CO" dirty="0"/>
          </a:p>
        </p:txBody>
      </p:sp>
      <p:sp>
        <p:nvSpPr>
          <p:cNvPr id="4" name="Marcador de número de diapositiva 3"/>
          <p:cNvSpPr>
            <a:spLocks noGrp="1"/>
          </p:cNvSpPr>
          <p:nvPr>
            <p:ph type="sldNum" sz="quarter" idx="10"/>
          </p:nvPr>
        </p:nvSpPr>
        <p:spPr/>
        <p:txBody>
          <a:bodyPr/>
          <a:lstStyle/>
          <a:p>
            <a:fld id="{9FAA341A-5880-481F-940A-7FC444E071B4}" type="slidenum">
              <a:rPr lang="es-CO" smtClean="0"/>
              <a:t>13</a:t>
            </a:fld>
            <a:endParaRPr lang="es-CO"/>
          </a:p>
        </p:txBody>
      </p:sp>
    </p:spTree>
    <p:extLst>
      <p:ext uri="{BB962C8B-B14F-4D97-AF65-F5344CB8AC3E}">
        <p14:creationId xmlns:p14="http://schemas.microsoft.com/office/powerpoint/2010/main" val="566563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105796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eño personalizad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379055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42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4"/>
          </a:xfrm>
        </p:spPr>
        <p:txBody>
          <a:bodyPr/>
          <a:lstStyle>
            <a:lvl1pPr marL="0" indent="0" algn="ctr">
              <a:buNone/>
              <a:defRPr sz="2400"/>
            </a:lvl1pPr>
            <a:lvl2pPr marL="457170" indent="0" algn="ctr">
              <a:buNone/>
              <a:defRPr sz="2100"/>
            </a:lvl2pPr>
            <a:lvl3pPr marL="914340" indent="0" algn="ctr">
              <a:buNone/>
              <a:defRPr sz="1900"/>
            </a:lvl3pPr>
            <a:lvl4pPr marL="1371511" indent="0" algn="ctr">
              <a:buNone/>
              <a:defRPr sz="1500"/>
            </a:lvl4pPr>
            <a:lvl5pPr marL="1828681" indent="0" algn="ctr">
              <a:buNone/>
              <a:defRPr sz="1500"/>
            </a:lvl5pPr>
            <a:lvl6pPr marL="2285852" indent="0" algn="ctr">
              <a:buNone/>
              <a:defRPr sz="1500"/>
            </a:lvl6pPr>
            <a:lvl7pPr marL="2743021" indent="0" algn="ctr">
              <a:buNone/>
              <a:defRPr sz="1500"/>
            </a:lvl7pPr>
            <a:lvl8pPr marL="3200193" indent="0" algn="ctr">
              <a:buNone/>
              <a:defRPr sz="1500"/>
            </a:lvl8pPr>
            <a:lvl9pPr marL="3657363" indent="0" algn="ctr">
              <a:buNone/>
              <a:defRPr sz="15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838200" y="6356353"/>
            <a:ext cx="2743200" cy="365125"/>
          </a:xfrm>
          <a:prstGeom prst="rect">
            <a:avLst/>
          </a:prstGeom>
        </p:spPr>
        <p:txBody>
          <a:bodyPr/>
          <a:lstStyle/>
          <a:p>
            <a:fld id="{A5D8B5C0-C232-42B3-9D50-F973322052EA}" type="datetimeFigureOut">
              <a:rPr lang="es-CO" smtClean="0"/>
              <a:t>25/04/2017</a:t>
            </a:fld>
            <a:endParaRPr lang="es-CO"/>
          </a:p>
        </p:txBody>
      </p:sp>
      <p:sp>
        <p:nvSpPr>
          <p:cNvPr id="5" name="Marcador de pie de página 4"/>
          <p:cNvSpPr>
            <a:spLocks noGrp="1"/>
          </p:cNvSpPr>
          <p:nvPr>
            <p:ph type="ftr" sz="quarter" idx="11"/>
          </p:nvPr>
        </p:nvSpPr>
        <p:spPr>
          <a:xfrm>
            <a:off x="4038600" y="6356353"/>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8610600" y="6356353"/>
            <a:ext cx="2743200" cy="365125"/>
          </a:xfrm>
          <a:prstGeom prst="rect">
            <a:avLst/>
          </a:prstGeom>
        </p:spPr>
        <p:txBody>
          <a:bodyPr/>
          <a:lstStyle/>
          <a:p>
            <a:fld id="{BD2395FD-C87F-489B-BEC8-9C53F7869F05}" type="slidenum">
              <a:rPr lang="es-CO" smtClean="0"/>
              <a:t>‹Nº›</a:t>
            </a:fld>
            <a:endParaRPr lang="es-CO"/>
          </a:p>
        </p:txBody>
      </p:sp>
    </p:spTree>
    <p:extLst>
      <p:ext uri="{BB962C8B-B14F-4D97-AF65-F5344CB8AC3E}">
        <p14:creationId xmlns:p14="http://schemas.microsoft.com/office/powerpoint/2010/main" val="104475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838200" y="6356353"/>
            <a:ext cx="2743200" cy="365125"/>
          </a:xfrm>
          <a:prstGeom prst="rect">
            <a:avLst/>
          </a:prstGeom>
        </p:spPr>
        <p:txBody>
          <a:bodyPr/>
          <a:lstStyle/>
          <a:p>
            <a:fld id="{A5D8B5C0-C232-42B3-9D50-F973322052EA}" type="datetimeFigureOut">
              <a:rPr lang="es-CO" smtClean="0"/>
              <a:t>25/04/2017</a:t>
            </a:fld>
            <a:endParaRPr lang="es-CO"/>
          </a:p>
        </p:txBody>
      </p:sp>
      <p:sp>
        <p:nvSpPr>
          <p:cNvPr id="5" name="Marcador de pie de página 4"/>
          <p:cNvSpPr>
            <a:spLocks noGrp="1"/>
          </p:cNvSpPr>
          <p:nvPr>
            <p:ph type="ftr" sz="quarter" idx="11"/>
          </p:nvPr>
        </p:nvSpPr>
        <p:spPr>
          <a:xfrm>
            <a:off x="4038600" y="6356353"/>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8610600" y="6356353"/>
            <a:ext cx="2743200" cy="365125"/>
          </a:xfrm>
          <a:prstGeom prst="rect">
            <a:avLst/>
          </a:prstGeom>
        </p:spPr>
        <p:txBody>
          <a:bodyPr/>
          <a:lstStyle/>
          <a:p>
            <a:fld id="{BD2395FD-C87F-489B-BEC8-9C53F7869F05}" type="slidenum">
              <a:rPr lang="es-CO" smtClean="0"/>
              <a:t>‹Nº›</a:t>
            </a:fld>
            <a:endParaRPr lang="es-CO"/>
          </a:p>
        </p:txBody>
      </p:sp>
    </p:spTree>
    <p:extLst>
      <p:ext uri="{BB962C8B-B14F-4D97-AF65-F5344CB8AC3E}">
        <p14:creationId xmlns:p14="http://schemas.microsoft.com/office/powerpoint/2010/main" val="3721082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52004" y="1083024"/>
            <a:ext cx="10515600" cy="1325563"/>
          </a:xfrm>
          <a:prstGeom prst="rect">
            <a:avLst/>
          </a:prstGeom>
        </p:spPr>
        <p:txBody>
          <a:bodyPr vert="horz" lIns="91435" tIns="45717" rIns="91435" bIns="45717"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52003" y="2595480"/>
            <a:ext cx="10515600" cy="3857600"/>
          </a:xfrm>
          <a:prstGeom prst="rect">
            <a:avLst/>
          </a:prstGeom>
        </p:spPr>
        <p:txBody>
          <a:bodyPr vert="horz" lIns="91435" tIns="45717" rIns="91435" bIns="45717"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2069577449"/>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5" r:id="rId3"/>
    <p:sldLayoutId id="2147483649" r:id="rId4"/>
    <p:sldLayoutId id="2147483650" r:id="rId5"/>
  </p:sldLayoutIdLst>
  <p:txStyles>
    <p:titleStyle>
      <a:lvl1pPr algn="l" defTabSz="91434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4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6" indent="-228584" algn="l" defTabSz="9143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25" indent="-228584" algn="l" defTabSz="91434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3pPr>
      <a:lvl4pPr marL="1600096" indent="-228584" algn="l" defTabSz="91434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66" indent="-228584" algn="l" defTabSz="91434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37" indent="-228584" algn="l" defTabSz="91434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07" indent="-228584" algn="l" defTabSz="91434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77" indent="-228584" algn="l" defTabSz="91434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47" indent="-228584" algn="l" defTabSz="91434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s-CO"/>
      </a:defPPr>
      <a:lvl1pPr marL="0" algn="l" defTabSz="914340" rtl="0" eaLnBrk="1" latinLnBrk="0" hangingPunct="1">
        <a:defRPr sz="1900" kern="1200">
          <a:solidFill>
            <a:schemeClr val="tx1"/>
          </a:solidFill>
          <a:latin typeface="+mn-lt"/>
          <a:ea typeface="+mn-ea"/>
          <a:cs typeface="+mn-cs"/>
        </a:defRPr>
      </a:lvl1pPr>
      <a:lvl2pPr marL="457170" algn="l" defTabSz="914340" rtl="0" eaLnBrk="1" latinLnBrk="0" hangingPunct="1">
        <a:defRPr sz="1900" kern="1200">
          <a:solidFill>
            <a:schemeClr val="tx1"/>
          </a:solidFill>
          <a:latin typeface="+mn-lt"/>
          <a:ea typeface="+mn-ea"/>
          <a:cs typeface="+mn-cs"/>
        </a:defRPr>
      </a:lvl2pPr>
      <a:lvl3pPr marL="914340" algn="l" defTabSz="914340" rtl="0" eaLnBrk="1" latinLnBrk="0" hangingPunct="1">
        <a:defRPr sz="1900" kern="1200">
          <a:solidFill>
            <a:schemeClr val="tx1"/>
          </a:solidFill>
          <a:latin typeface="+mn-lt"/>
          <a:ea typeface="+mn-ea"/>
          <a:cs typeface="+mn-cs"/>
        </a:defRPr>
      </a:lvl3pPr>
      <a:lvl4pPr marL="1371511" algn="l" defTabSz="914340" rtl="0" eaLnBrk="1" latinLnBrk="0" hangingPunct="1">
        <a:defRPr sz="1900" kern="1200">
          <a:solidFill>
            <a:schemeClr val="tx1"/>
          </a:solidFill>
          <a:latin typeface="+mn-lt"/>
          <a:ea typeface="+mn-ea"/>
          <a:cs typeface="+mn-cs"/>
        </a:defRPr>
      </a:lvl4pPr>
      <a:lvl5pPr marL="1828681" algn="l" defTabSz="914340" rtl="0" eaLnBrk="1" latinLnBrk="0" hangingPunct="1">
        <a:defRPr sz="1900" kern="1200">
          <a:solidFill>
            <a:schemeClr val="tx1"/>
          </a:solidFill>
          <a:latin typeface="+mn-lt"/>
          <a:ea typeface="+mn-ea"/>
          <a:cs typeface="+mn-cs"/>
        </a:defRPr>
      </a:lvl5pPr>
      <a:lvl6pPr marL="2285852" algn="l" defTabSz="914340" rtl="0" eaLnBrk="1" latinLnBrk="0" hangingPunct="1">
        <a:defRPr sz="1900" kern="1200">
          <a:solidFill>
            <a:schemeClr val="tx1"/>
          </a:solidFill>
          <a:latin typeface="+mn-lt"/>
          <a:ea typeface="+mn-ea"/>
          <a:cs typeface="+mn-cs"/>
        </a:defRPr>
      </a:lvl6pPr>
      <a:lvl7pPr marL="2743021" algn="l" defTabSz="914340" rtl="0" eaLnBrk="1" latinLnBrk="0" hangingPunct="1">
        <a:defRPr sz="1900" kern="1200">
          <a:solidFill>
            <a:schemeClr val="tx1"/>
          </a:solidFill>
          <a:latin typeface="+mn-lt"/>
          <a:ea typeface="+mn-ea"/>
          <a:cs typeface="+mn-cs"/>
        </a:defRPr>
      </a:lvl7pPr>
      <a:lvl8pPr marL="3200193" algn="l" defTabSz="914340" rtl="0" eaLnBrk="1" latinLnBrk="0" hangingPunct="1">
        <a:defRPr sz="1900" kern="1200">
          <a:solidFill>
            <a:schemeClr val="tx1"/>
          </a:solidFill>
          <a:latin typeface="+mn-lt"/>
          <a:ea typeface="+mn-ea"/>
          <a:cs typeface="+mn-cs"/>
        </a:defRPr>
      </a:lvl8pPr>
      <a:lvl9pPr marL="3657363" algn="l" defTabSz="9143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hyperlink" Target="Cronograma%20Definici%C3%B3n%20de%20Procesos.mpp"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a:srcRect l="5470" r="3634" b="10503"/>
          <a:stretch/>
        </p:blipFill>
        <p:spPr>
          <a:xfrm>
            <a:off x="3754315" y="5032130"/>
            <a:ext cx="6233746" cy="1773116"/>
          </a:xfrm>
          <a:prstGeom prst="rect">
            <a:avLst/>
          </a:prstGeom>
        </p:spPr>
      </p:pic>
    </p:spTree>
    <p:extLst>
      <p:ext uri="{BB962C8B-B14F-4D97-AF65-F5344CB8AC3E}">
        <p14:creationId xmlns:p14="http://schemas.microsoft.com/office/powerpoint/2010/main" val="2080132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ELEMENTOS DE DISEÑO-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897" y="1649717"/>
            <a:ext cx="7025141" cy="5065939"/>
          </a:xfrm>
          <a:prstGeom prst="rect">
            <a:avLst/>
          </a:prstGeom>
        </p:spPr>
      </p:pic>
      <p:sp>
        <p:nvSpPr>
          <p:cNvPr id="10" name="Rectángulo 9"/>
          <p:cNvSpPr/>
          <p:nvPr/>
        </p:nvSpPr>
        <p:spPr>
          <a:xfrm>
            <a:off x="1433621" y="1069563"/>
            <a:ext cx="5885602" cy="574007"/>
          </a:xfrm>
          <a:prstGeom prst="rect">
            <a:avLst/>
          </a:prstGeom>
          <a:solidFill>
            <a:srgbClr val="FFE82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3200" b="1" dirty="0">
                <a:solidFill>
                  <a:schemeClr val="accent1">
                    <a:lumMod val="50000"/>
                  </a:schemeClr>
                </a:solidFill>
                <a:latin typeface="+mj-lt"/>
                <a:ea typeface="+mj-ea"/>
                <a:cs typeface="+mj-cs"/>
              </a:rPr>
              <a:t>7</a:t>
            </a:r>
            <a:r>
              <a:rPr lang="es-CO" sz="3200" b="1" dirty="0" smtClean="0">
                <a:solidFill>
                  <a:schemeClr val="accent1">
                    <a:lumMod val="50000"/>
                  </a:schemeClr>
                </a:solidFill>
                <a:latin typeface="+mj-lt"/>
                <a:ea typeface="+mj-ea"/>
                <a:cs typeface="+mj-cs"/>
              </a:rPr>
              <a:t>. AVANCES </a:t>
            </a:r>
            <a:r>
              <a:rPr lang="es-CO" sz="3200" b="1" dirty="0">
                <a:solidFill>
                  <a:schemeClr val="accent1">
                    <a:lumMod val="50000"/>
                  </a:schemeClr>
                </a:solidFill>
                <a:latin typeface="+mj-lt"/>
                <a:ea typeface="+mj-ea"/>
                <a:cs typeface="+mj-cs"/>
              </a:rPr>
              <a:t>DEL PROYECTO</a:t>
            </a:r>
          </a:p>
        </p:txBody>
      </p:sp>
      <p:sp>
        <p:nvSpPr>
          <p:cNvPr id="12" name="Rectángulo 11"/>
          <p:cNvSpPr/>
          <p:nvPr/>
        </p:nvSpPr>
        <p:spPr>
          <a:xfrm>
            <a:off x="418274" y="3689236"/>
            <a:ext cx="3011980" cy="57400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3200" b="1" dirty="0" smtClean="0">
                <a:solidFill>
                  <a:schemeClr val="accent1">
                    <a:lumMod val="50000"/>
                  </a:schemeClr>
                </a:solidFill>
                <a:latin typeface="+mj-lt"/>
                <a:ea typeface="+mj-ea"/>
                <a:cs typeface="+mj-cs"/>
              </a:rPr>
              <a:t>¿QUÉ SIGUE?</a:t>
            </a:r>
            <a:endParaRPr lang="es-CO" sz="3200" b="1" dirty="0">
              <a:solidFill>
                <a:schemeClr val="accent1">
                  <a:lumMod val="50000"/>
                </a:schemeClr>
              </a:solidFill>
              <a:latin typeface="+mj-lt"/>
              <a:ea typeface="+mj-ea"/>
              <a:cs typeface="+mj-cs"/>
            </a:endParaRPr>
          </a:p>
        </p:txBody>
      </p:sp>
      <p:sp>
        <p:nvSpPr>
          <p:cNvPr id="5" name="Rectángulo 4"/>
          <p:cNvSpPr/>
          <p:nvPr/>
        </p:nvSpPr>
        <p:spPr>
          <a:xfrm>
            <a:off x="7622016" y="388085"/>
            <a:ext cx="3790394" cy="363964"/>
          </a:xfrm>
          <a:prstGeom prst="rect">
            <a:avLst/>
          </a:prstGeom>
          <a:solidFill>
            <a:srgbClr val="FED000"/>
          </a:solidFill>
          <a:ln>
            <a:solidFill>
              <a:srgbClr val="FE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accent5">
                    <a:lumMod val="75000"/>
                  </a:schemeClr>
                </a:solidFill>
                <a:latin typeface="Arial Narrow" panose="020B0606020202030204" pitchFamily="34" charset="0"/>
              </a:rPr>
              <a:t>SISTEMA DE GESTIÓN DOCUMENTAL</a:t>
            </a:r>
            <a:endParaRPr lang="es-CO" b="1" dirty="0">
              <a:solidFill>
                <a:schemeClr val="accent5">
                  <a:lumMod val="75000"/>
                </a:schemeClr>
              </a:solidFill>
              <a:latin typeface="Arial Narrow" panose="020B0606020202030204" pitchFamily="34" charset="0"/>
            </a:endParaRPr>
          </a:p>
        </p:txBody>
      </p:sp>
    </p:spTree>
    <p:extLst>
      <p:ext uri="{BB962C8B-B14F-4D97-AF65-F5344CB8AC3E}">
        <p14:creationId xmlns:p14="http://schemas.microsoft.com/office/powerpoint/2010/main" val="1551817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17584" y="1800591"/>
            <a:ext cx="12130454" cy="4733925"/>
          </a:xfrm>
          <a:prstGeom prst="rect">
            <a:avLst/>
          </a:prstGeom>
        </p:spPr>
      </p:pic>
      <p:sp>
        <p:nvSpPr>
          <p:cNvPr id="5" name="Rectángulo 4"/>
          <p:cNvSpPr/>
          <p:nvPr/>
        </p:nvSpPr>
        <p:spPr>
          <a:xfrm>
            <a:off x="775468" y="1016919"/>
            <a:ext cx="10654532" cy="642876"/>
          </a:xfrm>
          <a:prstGeom prst="rect">
            <a:avLst/>
          </a:prstGeom>
          <a:solidFill>
            <a:srgbClr val="FFE82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2800" b="1" dirty="0" smtClean="0">
                <a:solidFill>
                  <a:schemeClr val="accent1">
                    <a:lumMod val="50000"/>
                  </a:schemeClr>
                </a:solidFill>
              </a:rPr>
              <a:t>8. </a:t>
            </a:r>
            <a:r>
              <a:rPr lang="es-ES" sz="2800" b="1" dirty="0">
                <a:solidFill>
                  <a:schemeClr val="accent1">
                    <a:lumMod val="50000"/>
                  </a:schemeClr>
                </a:solidFill>
              </a:rPr>
              <a:t>BENEFICIOS DEL SISTEMA DE GESTIÓN DOCUMENTAL </a:t>
            </a:r>
            <a:endParaRPr lang="es-CO" sz="2800" b="1" dirty="0">
              <a:solidFill>
                <a:schemeClr val="accent1">
                  <a:lumMod val="50000"/>
                </a:schemeClr>
              </a:solidFill>
            </a:endParaRPr>
          </a:p>
        </p:txBody>
      </p:sp>
      <p:sp>
        <p:nvSpPr>
          <p:cNvPr id="6" name="Rectángulo 5"/>
          <p:cNvSpPr/>
          <p:nvPr/>
        </p:nvSpPr>
        <p:spPr>
          <a:xfrm>
            <a:off x="7622016" y="388085"/>
            <a:ext cx="3790394" cy="363964"/>
          </a:xfrm>
          <a:prstGeom prst="rect">
            <a:avLst/>
          </a:prstGeom>
          <a:solidFill>
            <a:srgbClr val="FED000"/>
          </a:solidFill>
          <a:ln>
            <a:solidFill>
              <a:srgbClr val="FE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accent5">
                    <a:lumMod val="75000"/>
                  </a:schemeClr>
                </a:solidFill>
                <a:latin typeface="Arial Narrow" panose="020B0606020202030204" pitchFamily="34" charset="0"/>
              </a:rPr>
              <a:t>SISTEMA DE GESTIÓN DOCUMENTAL</a:t>
            </a:r>
            <a:endParaRPr lang="es-CO" b="1" dirty="0">
              <a:solidFill>
                <a:schemeClr val="accent5">
                  <a:lumMod val="75000"/>
                </a:schemeClr>
              </a:solidFill>
              <a:latin typeface="Arial Narrow" panose="020B0606020202030204" pitchFamily="34" charset="0"/>
            </a:endParaRPr>
          </a:p>
        </p:txBody>
      </p:sp>
    </p:spTree>
    <p:extLst>
      <p:ext uri="{BB962C8B-B14F-4D97-AF65-F5344CB8AC3E}">
        <p14:creationId xmlns:p14="http://schemas.microsoft.com/office/powerpoint/2010/main" val="2537316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6223" t="1219" r="2455" b="1322"/>
          <a:stretch/>
        </p:blipFill>
        <p:spPr>
          <a:xfrm>
            <a:off x="1292469" y="1608992"/>
            <a:ext cx="10128739" cy="5187462"/>
          </a:xfrm>
          <a:prstGeom prst="rect">
            <a:avLst/>
          </a:prstGeom>
        </p:spPr>
      </p:pic>
      <p:sp>
        <p:nvSpPr>
          <p:cNvPr id="5" name="Rectángulo 4"/>
          <p:cNvSpPr/>
          <p:nvPr/>
        </p:nvSpPr>
        <p:spPr>
          <a:xfrm>
            <a:off x="2076729" y="910064"/>
            <a:ext cx="8104763" cy="642876"/>
          </a:xfrm>
          <a:prstGeom prst="rect">
            <a:avLst/>
          </a:prstGeom>
          <a:solidFill>
            <a:srgbClr val="FFE82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2800" b="1" dirty="0">
                <a:solidFill>
                  <a:schemeClr val="accent1">
                    <a:lumMod val="50000"/>
                  </a:schemeClr>
                </a:solidFill>
              </a:rPr>
              <a:t>9</a:t>
            </a:r>
            <a:r>
              <a:rPr lang="es-CO" sz="2800" b="1" dirty="0" smtClean="0">
                <a:solidFill>
                  <a:schemeClr val="accent1">
                    <a:lumMod val="50000"/>
                  </a:schemeClr>
                </a:solidFill>
              </a:rPr>
              <a:t>. </a:t>
            </a:r>
            <a:r>
              <a:rPr lang="es-CO" sz="2800" b="1" dirty="0">
                <a:solidFill>
                  <a:schemeClr val="accent1">
                    <a:lumMod val="50000"/>
                  </a:schemeClr>
                </a:solidFill>
              </a:rPr>
              <a:t>ESTRUCTURA ORGÁNICA DEL PROYECTO</a:t>
            </a:r>
          </a:p>
        </p:txBody>
      </p:sp>
      <p:sp>
        <p:nvSpPr>
          <p:cNvPr id="6" name="Rectángulo 5"/>
          <p:cNvSpPr/>
          <p:nvPr/>
        </p:nvSpPr>
        <p:spPr>
          <a:xfrm>
            <a:off x="7622016" y="388085"/>
            <a:ext cx="3790394" cy="363964"/>
          </a:xfrm>
          <a:prstGeom prst="rect">
            <a:avLst/>
          </a:prstGeom>
          <a:solidFill>
            <a:srgbClr val="FED000"/>
          </a:solidFill>
          <a:ln>
            <a:solidFill>
              <a:srgbClr val="FE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accent5">
                    <a:lumMod val="75000"/>
                  </a:schemeClr>
                </a:solidFill>
                <a:latin typeface="Arial Narrow" panose="020B0606020202030204" pitchFamily="34" charset="0"/>
              </a:rPr>
              <a:t>SISTEMA DE GESTIÓN DOCUMENTAL</a:t>
            </a:r>
            <a:endParaRPr lang="es-CO" b="1" dirty="0">
              <a:solidFill>
                <a:schemeClr val="accent5">
                  <a:lumMod val="75000"/>
                </a:schemeClr>
              </a:solidFill>
              <a:latin typeface="Arial Narrow" panose="020B0606020202030204" pitchFamily="34" charset="0"/>
            </a:endParaRPr>
          </a:p>
        </p:txBody>
      </p:sp>
    </p:spTree>
    <p:extLst>
      <p:ext uri="{BB962C8B-B14F-4D97-AF65-F5344CB8AC3E}">
        <p14:creationId xmlns:p14="http://schemas.microsoft.com/office/powerpoint/2010/main" val="354468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ELEMENTOS DE DISEÑO-08.jpg"/>
          <p:cNvPicPr>
            <a:picLocks noChangeAspect="1"/>
          </p:cNvPicPr>
          <p:nvPr/>
        </p:nvPicPr>
        <p:blipFill rotWithShape="1">
          <a:blip r:embed="rId3">
            <a:extLst>
              <a:ext uri="{28A0092B-C50C-407E-A947-70E740481C1C}">
                <a14:useLocalDpi xmlns:a14="http://schemas.microsoft.com/office/drawing/2010/main" val="0"/>
              </a:ext>
            </a:extLst>
          </a:blip>
          <a:srcRect l="9015" t="4301" r="11871" b="6332"/>
          <a:stretch/>
        </p:blipFill>
        <p:spPr>
          <a:xfrm>
            <a:off x="6884375" y="1592836"/>
            <a:ext cx="5114446" cy="5265164"/>
          </a:xfrm>
          <a:prstGeom prst="rect">
            <a:avLst/>
          </a:prstGeom>
        </p:spPr>
      </p:pic>
      <p:sp>
        <p:nvSpPr>
          <p:cNvPr id="6" name="Rectángulo 5"/>
          <p:cNvSpPr/>
          <p:nvPr/>
        </p:nvSpPr>
        <p:spPr>
          <a:xfrm>
            <a:off x="2996469" y="1075264"/>
            <a:ext cx="5773010" cy="574007"/>
          </a:xfrm>
          <a:prstGeom prst="rect">
            <a:avLst/>
          </a:prstGeom>
          <a:solidFill>
            <a:srgbClr val="FFE8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00"/>
          </a:p>
        </p:txBody>
      </p:sp>
      <p:sp>
        <p:nvSpPr>
          <p:cNvPr id="7" name="Título 1"/>
          <p:cNvSpPr txBox="1">
            <a:spLocks/>
          </p:cNvSpPr>
          <p:nvPr/>
        </p:nvSpPr>
        <p:spPr>
          <a:xfrm>
            <a:off x="3011226" y="803862"/>
            <a:ext cx="8478766" cy="1089505"/>
          </a:xfrm>
          <a:prstGeom prst="rect">
            <a:avLst/>
          </a:prstGeom>
        </p:spPr>
        <p:txBody>
          <a:bodyPr vert="horz" lIns="91435" tIns="45717" rIns="91435" bIns="45717" rtlCol="0" anchor="ctr">
            <a:normAutofit/>
          </a:bodyPr>
          <a:lstStyle>
            <a:lvl1pPr algn="l" defTabSz="914340" rtl="0" eaLnBrk="1" latinLnBrk="0" hangingPunct="1">
              <a:lnSpc>
                <a:spcPct val="90000"/>
              </a:lnSpc>
              <a:spcBef>
                <a:spcPct val="0"/>
              </a:spcBef>
              <a:buNone/>
              <a:defRPr sz="4400" kern="1200">
                <a:solidFill>
                  <a:schemeClr val="tx1"/>
                </a:solidFill>
                <a:latin typeface="+mj-lt"/>
                <a:ea typeface="+mj-ea"/>
                <a:cs typeface="+mj-cs"/>
              </a:defRPr>
            </a:lvl1pPr>
          </a:lstStyle>
          <a:p>
            <a:r>
              <a:rPr lang="es-CO" sz="3200" b="1" dirty="0" smtClean="0">
                <a:solidFill>
                  <a:schemeClr val="accent1">
                    <a:lumMod val="50000"/>
                  </a:schemeClr>
                </a:solidFill>
              </a:rPr>
              <a:t>10. </a:t>
            </a:r>
            <a:r>
              <a:rPr lang="es-CO" sz="3200" b="1" dirty="0">
                <a:solidFill>
                  <a:schemeClr val="accent1">
                    <a:lumMod val="50000"/>
                  </a:schemeClr>
                </a:solidFill>
              </a:rPr>
              <a:t>CONCEPTO CERO PAPEL</a:t>
            </a:r>
          </a:p>
        </p:txBody>
      </p:sp>
      <p:sp>
        <p:nvSpPr>
          <p:cNvPr id="11" name="Rectángulo 10"/>
          <p:cNvSpPr/>
          <p:nvPr/>
        </p:nvSpPr>
        <p:spPr>
          <a:xfrm>
            <a:off x="1480898" y="2977401"/>
            <a:ext cx="3031338" cy="420074"/>
          </a:xfrm>
          <a:prstGeom prst="rect">
            <a:avLst/>
          </a:prstGeom>
          <a:solidFill>
            <a:srgbClr val="FFE8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00"/>
          </a:p>
        </p:txBody>
      </p:sp>
      <p:sp>
        <p:nvSpPr>
          <p:cNvPr id="10" name="CuadroTexto 9"/>
          <p:cNvSpPr txBox="1"/>
          <p:nvPr/>
        </p:nvSpPr>
        <p:spPr>
          <a:xfrm>
            <a:off x="298823" y="2098550"/>
            <a:ext cx="6648823" cy="1569660"/>
          </a:xfrm>
          <a:prstGeom prst="rect">
            <a:avLst/>
          </a:prstGeom>
          <a:noFill/>
        </p:spPr>
        <p:txBody>
          <a:bodyPr wrap="square" rtlCol="0">
            <a:spAutoFit/>
          </a:bodyPr>
          <a:lstStyle/>
          <a:p>
            <a:pPr algn="just"/>
            <a:r>
              <a:rPr lang="es-CO" sz="1800" dirty="0"/>
              <a:t>Se relaciona con la creación, gestión, </a:t>
            </a:r>
            <a:r>
              <a:rPr lang="es-CO" sz="1800" dirty="0" smtClean="0"/>
              <a:t>y almacenamiento </a:t>
            </a:r>
            <a:r>
              <a:rPr lang="es-CO" sz="1800" dirty="0"/>
              <a:t>de documentos para la reducción ordenada del uso del papel mediante la sustitución de los documentos en físico por soportes y </a:t>
            </a:r>
            <a:r>
              <a:rPr lang="es-CO" sz="2400" b="1" dirty="0">
                <a:solidFill>
                  <a:schemeClr val="accent1">
                    <a:lumMod val="50000"/>
                  </a:schemeClr>
                </a:solidFill>
              </a:rPr>
              <a:t>medios electrónicos</a:t>
            </a:r>
            <a:r>
              <a:rPr lang="es-CO" sz="1800" dirty="0"/>
              <a:t>, gracias a la utilización de Tecnologías </a:t>
            </a:r>
            <a:r>
              <a:rPr lang="es-CO" sz="1800" dirty="0" smtClean="0"/>
              <a:t>de </a:t>
            </a:r>
            <a:r>
              <a:rPr lang="es-CO" sz="1800" dirty="0"/>
              <a:t>Información y las Comunicaciones.</a:t>
            </a:r>
          </a:p>
        </p:txBody>
      </p:sp>
      <p:pic>
        <p:nvPicPr>
          <p:cNvPr id="12" name="Imagen 11" descr="ELEMENTOS DE DISEÑO-0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511" y="3899648"/>
            <a:ext cx="2693246" cy="2454483"/>
          </a:xfrm>
          <a:prstGeom prst="rect">
            <a:avLst/>
          </a:prstGeom>
        </p:spPr>
      </p:pic>
      <p:sp>
        <p:nvSpPr>
          <p:cNvPr id="8" name="Rectángulo 7"/>
          <p:cNvSpPr/>
          <p:nvPr/>
        </p:nvSpPr>
        <p:spPr>
          <a:xfrm>
            <a:off x="7622016" y="388085"/>
            <a:ext cx="3790394" cy="363964"/>
          </a:xfrm>
          <a:prstGeom prst="rect">
            <a:avLst/>
          </a:prstGeom>
          <a:solidFill>
            <a:srgbClr val="FED000"/>
          </a:solidFill>
          <a:ln>
            <a:solidFill>
              <a:srgbClr val="FE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accent5">
                    <a:lumMod val="75000"/>
                  </a:schemeClr>
                </a:solidFill>
                <a:latin typeface="Arial Narrow" panose="020B0606020202030204" pitchFamily="34" charset="0"/>
              </a:rPr>
              <a:t>SISTEMA DE GESTIÓN DOCUMENTAL</a:t>
            </a:r>
            <a:endParaRPr lang="es-CO" b="1" dirty="0">
              <a:solidFill>
                <a:schemeClr val="accent5">
                  <a:lumMod val="75000"/>
                </a:schemeClr>
              </a:solidFill>
              <a:latin typeface="Arial Narrow" panose="020B0606020202030204" pitchFamily="34" charset="0"/>
            </a:endParaRPr>
          </a:p>
        </p:txBody>
      </p:sp>
      <p:sp>
        <p:nvSpPr>
          <p:cNvPr id="3" name="CuadroTexto 2"/>
          <p:cNvSpPr txBox="1"/>
          <p:nvPr/>
        </p:nvSpPr>
        <p:spPr>
          <a:xfrm>
            <a:off x="10911253" y="3777623"/>
            <a:ext cx="263769" cy="261610"/>
          </a:xfrm>
          <a:prstGeom prst="rect">
            <a:avLst/>
          </a:prstGeom>
          <a:noFill/>
        </p:spPr>
        <p:txBody>
          <a:bodyPr wrap="square" rtlCol="0">
            <a:spAutoFit/>
          </a:bodyPr>
          <a:lstStyle/>
          <a:p>
            <a:r>
              <a:rPr lang="es-CO" sz="1100" dirty="0">
                <a:solidFill>
                  <a:schemeClr val="bg1"/>
                </a:solidFill>
              </a:rPr>
              <a:t>á</a:t>
            </a:r>
          </a:p>
        </p:txBody>
      </p:sp>
    </p:spTree>
    <p:extLst>
      <p:ext uri="{BB962C8B-B14F-4D97-AF65-F5344CB8AC3E}">
        <p14:creationId xmlns:p14="http://schemas.microsoft.com/office/powerpoint/2010/main" val="2497142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hlinkClick r:id="rId2" action="ppaction://hlinkfile"/>
          </p:cNvPr>
          <p:cNvSpPr txBox="1"/>
          <p:nvPr/>
        </p:nvSpPr>
        <p:spPr>
          <a:xfrm>
            <a:off x="1695774" y="2858394"/>
            <a:ext cx="8878072" cy="1123378"/>
          </a:xfrm>
          <a:prstGeom prst="rect">
            <a:avLst/>
          </a:prstGeom>
          <a:noFill/>
        </p:spPr>
        <p:txBody>
          <a:bodyPr wrap="square" lIns="91435" tIns="45717" rIns="91435" bIns="45717" rtlCol="0">
            <a:spAutoFit/>
          </a:bodyPr>
          <a:lstStyle/>
          <a:p>
            <a:pPr algn="ctr"/>
            <a:r>
              <a:rPr lang="es-CO" sz="6700" b="1" dirty="0">
                <a:solidFill>
                  <a:schemeClr val="accent5">
                    <a:lumMod val="50000"/>
                  </a:schemeClr>
                </a:solidFill>
                <a:latin typeface="Arial" panose="020B0604020202020204" pitchFamily="34" charset="0"/>
                <a:cs typeface="Arial" panose="020B0604020202020204" pitchFamily="34" charset="0"/>
              </a:rPr>
              <a:t>GRACIAS</a:t>
            </a:r>
          </a:p>
        </p:txBody>
      </p:sp>
      <p:sp>
        <p:nvSpPr>
          <p:cNvPr id="4" name="Rectángulo 3"/>
          <p:cNvSpPr/>
          <p:nvPr/>
        </p:nvSpPr>
        <p:spPr>
          <a:xfrm>
            <a:off x="7622016" y="388085"/>
            <a:ext cx="3790394" cy="363964"/>
          </a:xfrm>
          <a:prstGeom prst="rect">
            <a:avLst/>
          </a:prstGeom>
          <a:solidFill>
            <a:srgbClr val="FED000"/>
          </a:solidFill>
          <a:ln>
            <a:solidFill>
              <a:srgbClr val="FE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accent5">
                    <a:lumMod val="75000"/>
                  </a:schemeClr>
                </a:solidFill>
                <a:latin typeface="Arial Narrow" panose="020B0606020202030204" pitchFamily="34" charset="0"/>
              </a:rPr>
              <a:t>SISTEMA DE GESTIÓN DOCUMENTAL</a:t>
            </a:r>
            <a:endParaRPr lang="es-CO" b="1" dirty="0">
              <a:solidFill>
                <a:schemeClr val="accent5">
                  <a:lumMod val="75000"/>
                </a:schemeClr>
              </a:solidFill>
              <a:latin typeface="Arial Narrow" panose="020B0606020202030204" pitchFamily="34" charset="0"/>
            </a:endParaRPr>
          </a:p>
        </p:txBody>
      </p:sp>
    </p:spTree>
    <p:extLst>
      <p:ext uri="{BB962C8B-B14F-4D97-AF65-F5344CB8AC3E}">
        <p14:creationId xmlns:p14="http://schemas.microsoft.com/office/powerpoint/2010/main" val="4189636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922322" y="2311725"/>
            <a:ext cx="52919" cy="756912"/>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7" name="Rectángulo 6"/>
          <p:cNvSpPr/>
          <p:nvPr/>
        </p:nvSpPr>
        <p:spPr>
          <a:xfrm>
            <a:off x="1539268" y="2218286"/>
            <a:ext cx="469950" cy="707886"/>
          </a:xfrm>
          <a:prstGeom prst="rect">
            <a:avLst/>
          </a:prstGeom>
        </p:spPr>
        <p:txBody>
          <a:bodyPr wrap="none">
            <a:spAutoFit/>
          </a:bodyPr>
          <a:lstStyle/>
          <a:p>
            <a:r>
              <a:rPr lang="es-CO" sz="4000" b="1" dirty="0">
                <a:solidFill>
                  <a:schemeClr val="accent1">
                    <a:lumMod val="50000"/>
                  </a:schemeClr>
                </a:solidFill>
              </a:rPr>
              <a:t>1</a:t>
            </a:r>
            <a:endParaRPr lang="es-ES" sz="4000" dirty="0"/>
          </a:p>
        </p:txBody>
      </p:sp>
      <p:sp>
        <p:nvSpPr>
          <p:cNvPr id="10" name="Rectángulo 9"/>
          <p:cNvSpPr/>
          <p:nvPr/>
        </p:nvSpPr>
        <p:spPr>
          <a:xfrm>
            <a:off x="2009204" y="2302198"/>
            <a:ext cx="2246662" cy="7664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s-CO" sz="1600" dirty="0" smtClean="0">
              <a:solidFill>
                <a:schemeClr val="tx1"/>
              </a:solidFill>
            </a:endParaRPr>
          </a:p>
          <a:p>
            <a:pPr algn="just"/>
            <a:r>
              <a:rPr lang="es-CO" sz="1600" dirty="0" smtClean="0">
                <a:solidFill>
                  <a:schemeClr val="tx1"/>
                </a:solidFill>
              </a:rPr>
              <a:t>Objetivo </a:t>
            </a:r>
            <a:r>
              <a:rPr lang="es-CO" sz="1600" dirty="0">
                <a:solidFill>
                  <a:schemeClr val="tx1"/>
                </a:solidFill>
              </a:rPr>
              <a:t>y alcance del proyecto</a:t>
            </a:r>
          </a:p>
          <a:p>
            <a:pPr algn="just"/>
            <a:endParaRPr lang="es-CO" sz="1600" dirty="0">
              <a:solidFill>
                <a:schemeClr val="tx1"/>
              </a:solidFill>
            </a:endParaRPr>
          </a:p>
        </p:txBody>
      </p:sp>
      <p:sp>
        <p:nvSpPr>
          <p:cNvPr id="53" name="Rectángulo 52"/>
          <p:cNvSpPr/>
          <p:nvPr/>
        </p:nvSpPr>
        <p:spPr>
          <a:xfrm>
            <a:off x="615094" y="1370166"/>
            <a:ext cx="3637415" cy="642876"/>
          </a:xfrm>
          <a:prstGeom prst="rect">
            <a:avLst/>
          </a:prstGeom>
          <a:solidFill>
            <a:srgbClr val="FFE82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3600" b="1" dirty="0">
                <a:solidFill>
                  <a:schemeClr val="accent1">
                    <a:lumMod val="50000"/>
                  </a:schemeClr>
                </a:solidFill>
              </a:rPr>
              <a:t>CONTENIDO</a:t>
            </a:r>
            <a:endParaRPr lang="es-ES" sz="3600" dirty="0"/>
          </a:p>
        </p:txBody>
      </p:sp>
      <p:sp>
        <p:nvSpPr>
          <p:cNvPr id="40" name="Rectángulo 39"/>
          <p:cNvSpPr/>
          <p:nvPr/>
        </p:nvSpPr>
        <p:spPr>
          <a:xfrm>
            <a:off x="1922322" y="3298760"/>
            <a:ext cx="52919" cy="756912"/>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41" name="Rectángulo 40"/>
          <p:cNvSpPr/>
          <p:nvPr/>
        </p:nvSpPr>
        <p:spPr>
          <a:xfrm>
            <a:off x="1539268" y="3205321"/>
            <a:ext cx="470000" cy="707886"/>
          </a:xfrm>
          <a:prstGeom prst="rect">
            <a:avLst/>
          </a:prstGeom>
        </p:spPr>
        <p:txBody>
          <a:bodyPr wrap="none">
            <a:spAutoFit/>
          </a:bodyPr>
          <a:lstStyle/>
          <a:p>
            <a:r>
              <a:rPr lang="es-CO" sz="4000" b="1" dirty="0">
                <a:solidFill>
                  <a:schemeClr val="accent1">
                    <a:lumMod val="50000"/>
                  </a:schemeClr>
                </a:solidFill>
              </a:rPr>
              <a:t>2</a:t>
            </a:r>
            <a:endParaRPr lang="es-ES" sz="4000" dirty="0"/>
          </a:p>
        </p:txBody>
      </p:sp>
      <p:sp>
        <p:nvSpPr>
          <p:cNvPr id="42" name="Rectángulo 41"/>
          <p:cNvSpPr/>
          <p:nvPr/>
        </p:nvSpPr>
        <p:spPr>
          <a:xfrm>
            <a:off x="2005847" y="3317680"/>
            <a:ext cx="2246662" cy="7664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1600" dirty="0">
                <a:solidFill>
                  <a:schemeClr val="tx1"/>
                </a:solidFill>
              </a:rPr>
              <a:t>Importancia e</a:t>
            </a:r>
            <a:r>
              <a:rPr lang="es-CO" sz="1600" dirty="0" smtClean="0">
                <a:solidFill>
                  <a:schemeClr val="tx1"/>
                </a:solidFill>
              </a:rPr>
              <a:t>stratégica</a:t>
            </a:r>
            <a:endParaRPr lang="es-CO" sz="1600" dirty="0">
              <a:solidFill>
                <a:schemeClr val="tx1"/>
              </a:solidFill>
            </a:endParaRPr>
          </a:p>
        </p:txBody>
      </p:sp>
      <p:sp>
        <p:nvSpPr>
          <p:cNvPr id="45" name="Rectángulo 44"/>
          <p:cNvSpPr/>
          <p:nvPr/>
        </p:nvSpPr>
        <p:spPr>
          <a:xfrm>
            <a:off x="1919725" y="4356367"/>
            <a:ext cx="52919" cy="756912"/>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50" name="Rectángulo 49"/>
          <p:cNvSpPr/>
          <p:nvPr/>
        </p:nvSpPr>
        <p:spPr>
          <a:xfrm>
            <a:off x="1536671" y="4262928"/>
            <a:ext cx="470000" cy="707886"/>
          </a:xfrm>
          <a:prstGeom prst="rect">
            <a:avLst/>
          </a:prstGeom>
        </p:spPr>
        <p:txBody>
          <a:bodyPr wrap="none">
            <a:spAutoFit/>
          </a:bodyPr>
          <a:lstStyle/>
          <a:p>
            <a:r>
              <a:rPr lang="es-CO" sz="4000" b="1" dirty="0">
                <a:solidFill>
                  <a:schemeClr val="accent1">
                    <a:lumMod val="50000"/>
                  </a:schemeClr>
                </a:solidFill>
              </a:rPr>
              <a:t>3</a:t>
            </a:r>
            <a:endParaRPr lang="es-ES" sz="4000" dirty="0"/>
          </a:p>
        </p:txBody>
      </p:sp>
      <p:sp>
        <p:nvSpPr>
          <p:cNvPr id="51" name="Rectángulo 50"/>
          <p:cNvSpPr/>
          <p:nvPr/>
        </p:nvSpPr>
        <p:spPr>
          <a:xfrm>
            <a:off x="2006607" y="4346840"/>
            <a:ext cx="2246662" cy="7664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1600">
                <a:solidFill>
                  <a:schemeClr val="tx1"/>
                </a:solidFill>
              </a:rPr>
              <a:t>Definiciones</a:t>
            </a:r>
            <a:endParaRPr lang="es-CO" sz="1600" dirty="0">
              <a:solidFill>
                <a:schemeClr val="tx1"/>
              </a:solidFill>
            </a:endParaRPr>
          </a:p>
        </p:txBody>
      </p:sp>
      <p:sp>
        <p:nvSpPr>
          <p:cNvPr id="52" name="Rectángulo 51"/>
          <p:cNvSpPr/>
          <p:nvPr/>
        </p:nvSpPr>
        <p:spPr>
          <a:xfrm>
            <a:off x="1918965" y="5304272"/>
            <a:ext cx="52919" cy="756912"/>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54" name="Rectángulo 53"/>
          <p:cNvSpPr/>
          <p:nvPr/>
        </p:nvSpPr>
        <p:spPr>
          <a:xfrm>
            <a:off x="1535911" y="5210833"/>
            <a:ext cx="470000" cy="707886"/>
          </a:xfrm>
          <a:prstGeom prst="rect">
            <a:avLst/>
          </a:prstGeom>
        </p:spPr>
        <p:txBody>
          <a:bodyPr wrap="none">
            <a:spAutoFit/>
          </a:bodyPr>
          <a:lstStyle/>
          <a:p>
            <a:r>
              <a:rPr lang="es-CO" sz="4000" b="1" dirty="0" smtClean="0">
                <a:solidFill>
                  <a:schemeClr val="accent1">
                    <a:lumMod val="50000"/>
                  </a:schemeClr>
                </a:solidFill>
              </a:rPr>
              <a:t>4</a:t>
            </a:r>
            <a:endParaRPr lang="es-ES" sz="4000" dirty="0"/>
          </a:p>
        </p:txBody>
      </p:sp>
      <p:sp>
        <p:nvSpPr>
          <p:cNvPr id="56" name="Rectángulo 55"/>
          <p:cNvSpPr/>
          <p:nvPr/>
        </p:nvSpPr>
        <p:spPr>
          <a:xfrm>
            <a:off x="2005847" y="5294745"/>
            <a:ext cx="2246662" cy="7664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s-CO" sz="1600" dirty="0" smtClean="0">
              <a:solidFill>
                <a:schemeClr val="tx1"/>
              </a:solidFill>
            </a:endParaRPr>
          </a:p>
          <a:p>
            <a:r>
              <a:rPr lang="es-CO" sz="1600" dirty="0" smtClean="0">
                <a:solidFill>
                  <a:schemeClr val="tx1"/>
                </a:solidFill>
              </a:rPr>
              <a:t>Atributos del documento electrónico </a:t>
            </a:r>
            <a:endParaRPr lang="es-CO" sz="1600" dirty="0">
              <a:solidFill>
                <a:schemeClr val="tx1"/>
              </a:solidFill>
            </a:endParaRPr>
          </a:p>
        </p:txBody>
      </p:sp>
      <p:sp>
        <p:nvSpPr>
          <p:cNvPr id="57" name="Rectángulo 56"/>
          <p:cNvSpPr/>
          <p:nvPr/>
        </p:nvSpPr>
        <p:spPr>
          <a:xfrm>
            <a:off x="4857823" y="2694944"/>
            <a:ext cx="52919" cy="756912"/>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58" name="Rectángulo 57"/>
          <p:cNvSpPr/>
          <p:nvPr/>
        </p:nvSpPr>
        <p:spPr>
          <a:xfrm>
            <a:off x="4474769" y="2601505"/>
            <a:ext cx="470000" cy="707886"/>
          </a:xfrm>
          <a:prstGeom prst="rect">
            <a:avLst/>
          </a:prstGeom>
        </p:spPr>
        <p:txBody>
          <a:bodyPr wrap="none">
            <a:spAutoFit/>
          </a:bodyPr>
          <a:lstStyle/>
          <a:p>
            <a:r>
              <a:rPr lang="es-CO" sz="4000" b="1" dirty="0" smtClean="0">
                <a:solidFill>
                  <a:schemeClr val="accent1">
                    <a:lumMod val="50000"/>
                  </a:schemeClr>
                </a:solidFill>
              </a:rPr>
              <a:t>5</a:t>
            </a:r>
            <a:endParaRPr lang="es-ES" sz="4000" dirty="0"/>
          </a:p>
        </p:txBody>
      </p:sp>
      <p:sp>
        <p:nvSpPr>
          <p:cNvPr id="59" name="Rectángulo 58"/>
          <p:cNvSpPr/>
          <p:nvPr/>
        </p:nvSpPr>
        <p:spPr>
          <a:xfrm>
            <a:off x="4944705" y="2685417"/>
            <a:ext cx="2246662" cy="7664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1600" dirty="0">
                <a:solidFill>
                  <a:schemeClr val="tx1"/>
                </a:solidFill>
              </a:rPr>
              <a:t>Procesos de gestión documental </a:t>
            </a:r>
          </a:p>
        </p:txBody>
      </p:sp>
      <p:sp>
        <p:nvSpPr>
          <p:cNvPr id="60" name="Rectángulo 59"/>
          <p:cNvSpPr/>
          <p:nvPr/>
        </p:nvSpPr>
        <p:spPr>
          <a:xfrm>
            <a:off x="7947198" y="3700900"/>
            <a:ext cx="52919" cy="756912"/>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61" name="Rectángulo 60"/>
          <p:cNvSpPr/>
          <p:nvPr/>
        </p:nvSpPr>
        <p:spPr>
          <a:xfrm>
            <a:off x="7564144" y="3607461"/>
            <a:ext cx="470000" cy="707886"/>
          </a:xfrm>
          <a:prstGeom prst="rect">
            <a:avLst/>
          </a:prstGeom>
        </p:spPr>
        <p:txBody>
          <a:bodyPr wrap="none">
            <a:spAutoFit/>
          </a:bodyPr>
          <a:lstStyle/>
          <a:p>
            <a:r>
              <a:rPr lang="es-CO" sz="4000" b="1" dirty="0">
                <a:solidFill>
                  <a:schemeClr val="accent1">
                    <a:lumMod val="50000"/>
                  </a:schemeClr>
                </a:solidFill>
              </a:rPr>
              <a:t>9</a:t>
            </a:r>
            <a:endParaRPr lang="es-ES" sz="4000" dirty="0"/>
          </a:p>
        </p:txBody>
      </p:sp>
      <p:sp>
        <p:nvSpPr>
          <p:cNvPr id="62" name="Rectángulo 61"/>
          <p:cNvSpPr/>
          <p:nvPr/>
        </p:nvSpPr>
        <p:spPr>
          <a:xfrm>
            <a:off x="8034080" y="3691373"/>
            <a:ext cx="2246662" cy="7664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s-CO" sz="1600" dirty="0" smtClean="0">
              <a:solidFill>
                <a:schemeClr val="tx1"/>
              </a:solidFill>
            </a:endParaRPr>
          </a:p>
          <a:p>
            <a:r>
              <a:rPr lang="es-CO" sz="1600" dirty="0" smtClean="0">
                <a:solidFill>
                  <a:schemeClr val="tx1"/>
                </a:solidFill>
              </a:rPr>
              <a:t>Estructura </a:t>
            </a:r>
            <a:r>
              <a:rPr lang="es-CO" sz="1600" dirty="0">
                <a:solidFill>
                  <a:schemeClr val="tx1"/>
                </a:solidFill>
              </a:rPr>
              <a:t>o</a:t>
            </a:r>
            <a:r>
              <a:rPr lang="es-CO" sz="1600" dirty="0" smtClean="0">
                <a:solidFill>
                  <a:schemeClr val="tx1"/>
                </a:solidFill>
              </a:rPr>
              <a:t>rgánica </a:t>
            </a:r>
            <a:r>
              <a:rPr lang="es-CO" sz="1600" dirty="0">
                <a:solidFill>
                  <a:schemeClr val="tx1"/>
                </a:solidFill>
              </a:rPr>
              <a:t>del proyecto</a:t>
            </a:r>
          </a:p>
          <a:p>
            <a:endParaRPr lang="es-CO" sz="1600" dirty="0">
              <a:solidFill>
                <a:schemeClr val="tx1"/>
              </a:solidFill>
            </a:endParaRPr>
          </a:p>
        </p:txBody>
      </p:sp>
      <p:sp>
        <p:nvSpPr>
          <p:cNvPr id="66" name="Rectángulo 65"/>
          <p:cNvSpPr/>
          <p:nvPr/>
        </p:nvSpPr>
        <p:spPr>
          <a:xfrm>
            <a:off x="4857823" y="3700900"/>
            <a:ext cx="52919" cy="756912"/>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67" name="Rectángulo 66"/>
          <p:cNvSpPr/>
          <p:nvPr/>
        </p:nvSpPr>
        <p:spPr>
          <a:xfrm>
            <a:off x="4474769" y="3607461"/>
            <a:ext cx="470000" cy="707886"/>
          </a:xfrm>
          <a:prstGeom prst="rect">
            <a:avLst/>
          </a:prstGeom>
        </p:spPr>
        <p:txBody>
          <a:bodyPr wrap="none">
            <a:spAutoFit/>
          </a:bodyPr>
          <a:lstStyle/>
          <a:p>
            <a:r>
              <a:rPr lang="es-CO" sz="4000" b="1" dirty="0" smtClean="0">
                <a:solidFill>
                  <a:schemeClr val="accent1">
                    <a:lumMod val="50000"/>
                  </a:schemeClr>
                </a:solidFill>
              </a:rPr>
              <a:t>6</a:t>
            </a:r>
            <a:endParaRPr lang="es-ES" sz="4000" dirty="0"/>
          </a:p>
        </p:txBody>
      </p:sp>
      <p:sp>
        <p:nvSpPr>
          <p:cNvPr id="68" name="Rectángulo 67"/>
          <p:cNvSpPr/>
          <p:nvPr/>
        </p:nvSpPr>
        <p:spPr>
          <a:xfrm>
            <a:off x="4944705" y="3691373"/>
            <a:ext cx="2246662" cy="7664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1600" dirty="0">
                <a:solidFill>
                  <a:schemeClr val="tx1"/>
                </a:solidFill>
              </a:rPr>
              <a:t>Fases </a:t>
            </a:r>
            <a:r>
              <a:rPr lang="es-CO" sz="1600" dirty="0" smtClean="0">
                <a:solidFill>
                  <a:schemeClr val="tx1"/>
                </a:solidFill>
              </a:rPr>
              <a:t>desarrollo </a:t>
            </a:r>
            <a:r>
              <a:rPr lang="es-CO" sz="1600" dirty="0">
                <a:solidFill>
                  <a:schemeClr val="tx1"/>
                </a:solidFill>
              </a:rPr>
              <a:t>del p</a:t>
            </a:r>
            <a:r>
              <a:rPr lang="es-CO" sz="1600" dirty="0" smtClean="0">
                <a:solidFill>
                  <a:schemeClr val="tx1"/>
                </a:solidFill>
              </a:rPr>
              <a:t>royecto</a:t>
            </a:r>
            <a:endParaRPr lang="es-ES" sz="1600" dirty="0">
              <a:solidFill>
                <a:schemeClr val="tx1"/>
              </a:solidFill>
            </a:endParaRPr>
          </a:p>
        </p:txBody>
      </p:sp>
      <p:sp>
        <p:nvSpPr>
          <p:cNvPr id="69" name="Rectángulo 68"/>
          <p:cNvSpPr/>
          <p:nvPr/>
        </p:nvSpPr>
        <p:spPr>
          <a:xfrm>
            <a:off x="4857823" y="4758507"/>
            <a:ext cx="52919" cy="756912"/>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70" name="Rectángulo 69"/>
          <p:cNvSpPr/>
          <p:nvPr/>
        </p:nvSpPr>
        <p:spPr>
          <a:xfrm>
            <a:off x="4474769" y="4665068"/>
            <a:ext cx="470000" cy="707886"/>
          </a:xfrm>
          <a:prstGeom prst="rect">
            <a:avLst/>
          </a:prstGeom>
        </p:spPr>
        <p:txBody>
          <a:bodyPr wrap="none">
            <a:spAutoFit/>
          </a:bodyPr>
          <a:lstStyle/>
          <a:p>
            <a:r>
              <a:rPr lang="es-CO" sz="4000" b="1" dirty="0" smtClean="0">
                <a:solidFill>
                  <a:schemeClr val="accent1">
                    <a:lumMod val="50000"/>
                  </a:schemeClr>
                </a:solidFill>
              </a:rPr>
              <a:t>7</a:t>
            </a:r>
            <a:endParaRPr lang="es-ES" sz="4000" dirty="0"/>
          </a:p>
        </p:txBody>
      </p:sp>
      <p:sp>
        <p:nvSpPr>
          <p:cNvPr id="71" name="Rectángulo 70"/>
          <p:cNvSpPr/>
          <p:nvPr/>
        </p:nvSpPr>
        <p:spPr>
          <a:xfrm>
            <a:off x="4944705" y="4748980"/>
            <a:ext cx="2246662" cy="7664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1600" dirty="0">
                <a:solidFill>
                  <a:schemeClr val="tx1"/>
                </a:solidFill>
              </a:rPr>
              <a:t>Avances del proyecto</a:t>
            </a:r>
          </a:p>
          <a:p>
            <a:endParaRPr lang="es-CO" sz="1600" dirty="0">
              <a:solidFill>
                <a:srgbClr val="FF0000"/>
              </a:solidFill>
            </a:endParaRPr>
          </a:p>
        </p:txBody>
      </p:sp>
      <p:sp>
        <p:nvSpPr>
          <p:cNvPr id="72" name="Rectángulo 71"/>
          <p:cNvSpPr/>
          <p:nvPr/>
        </p:nvSpPr>
        <p:spPr>
          <a:xfrm>
            <a:off x="7947198" y="2694944"/>
            <a:ext cx="52919" cy="756912"/>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73" name="Rectángulo 72"/>
          <p:cNvSpPr/>
          <p:nvPr/>
        </p:nvSpPr>
        <p:spPr>
          <a:xfrm>
            <a:off x="7564144" y="2601505"/>
            <a:ext cx="470000" cy="707886"/>
          </a:xfrm>
          <a:prstGeom prst="rect">
            <a:avLst/>
          </a:prstGeom>
        </p:spPr>
        <p:txBody>
          <a:bodyPr wrap="none">
            <a:spAutoFit/>
          </a:bodyPr>
          <a:lstStyle/>
          <a:p>
            <a:r>
              <a:rPr lang="es-CO" sz="4000" b="1" dirty="0" smtClean="0">
                <a:solidFill>
                  <a:schemeClr val="accent1">
                    <a:lumMod val="50000"/>
                  </a:schemeClr>
                </a:solidFill>
              </a:rPr>
              <a:t>8</a:t>
            </a:r>
            <a:endParaRPr lang="es-ES" sz="4000" dirty="0"/>
          </a:p>
        </p:txBody>
      </p:sp>
      <p:sp>
        <p:nvSpPr>
          <p:cNvPr id="74" name="Rectángulo 73"/>
          <p:cNvSpPr/>
          <p:nvPr/>
        </p:nvSpPr>
        <p:spPr>
          <a:xfrm>
            <a:off x="8034080" y="2685417"/>
            <a:ext cx="2246662" cy="7664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s-CO" sz="1600" dirty="0" smtClean="0">
              <a:solidFill>
                <a:schemeClr val="tx1"/>
              </a:solidFill>
            </a:endParaRPr>
          </a:p>
          <a:p>
            <a:r>
              <a:rPr lang="es-CO" sz="1600" dirty="0">
                <a:solidFill>
                  <a:schemeClr val="tx1"/>
                </a:solidFill>
              </a:rPr>
              <a:t>Beneficios </a:t>
            </a:r>
            <a:r>
              <a:rPr lang="es-CO" sz="1600" dirty="0" smtClean="0">
                <a:solidFill>
                  <a:schemeClr val="tx1"/>
                </a:solidFill>
              </a:rPr>
              <a:t>del </a:t>
            </a:r>
            <a:r>
              <a:rPr lang="es-CO" sz="1600" dirty="0">
                <a:solidFill>
                  <a:schemeClr val="tx1"/>
                </a:solidFill>
              </a:rPr>
              <a:t>SGD</a:t>
            </a:r>
          </a:p>
          <a:p>
            <a:endParaRPr lang="es-CO" sz="1600" dirty="0">
              <a:solidFill>
                <a:srgbClr val="FF0000"/>
              </a:solidFill>
            </a:endParaRPr>
          </a:p>
        </p:txBody>
      </p:sp>
      <p:sp>
        <p:nvSpPr>
          <p:cNvPr id="75" name="Rectángulo 74"/>
          <p:cNvSpPr/>
          <p:nvPr/>
        </p:nvSpPr>
        <p:spPr>
          <a:xfrm>
            <a:off x="7947198" y="4758507"/>
            <a:ext cx="52919" cy="756912"/>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76" name="Rectángulo 75"/>
          <p:cNvSpPr/>
          <p:nvPr/>
        </p:nvSpPr>
        <p:spPr>
          <a:xfrm>
            <a:off x="7287919" y="4665068"/>
            <a:ext cx="755335" cy="707886"/>
          </a:xfrm>
          <a:prstGeom prst="rect">
            <a:avLst/>
          </a:prstGeom>
        </p:spPr>
        <p:txBody>
          <a:bodyPr wrap="none">
            <a:spAutoFit/>
          </a:bodyPr>
          <a:lstStyle/>
          <a:p>
            <a:r>
              <a:rPr lang="es-CO" sz="4000" b="1" dirty="0" smtClean="0">
                <a:solidFill>
                  <a:schemeClr val="accent1">
                    <a:lumMod val="50000"/>
                  </a:schemeClr>
                </a:solidFill>
              </a:rPr>
              <a:t>10</a:t>
            </a:r>
            <a:endParaRPr lang="es-ES" sz="4000" dirty="0"/>
          </a:p>
        </p:txBody>
      </p:sp>
      <p:sp>
        <p:nvSpPr>
          <p:cNvPr id="77" name="Rectángulo 76"/>
          <p:cNvSpPr/>
          <p:nvPr/>
        </p:nvSpPr>
        <p:spPr>
          <a:xfrm>
            <a:off x="8034080" y="4748980"/>
            <a:ext cx="2246662" cy="7664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s-CO" sz="1600" dirty="0">
              <a:solidFill>
                <a:srgbClr val="FF0000"/>
              </a:solidFill>
            </a:endParaRPr>
          </a:p>
          <a:p>
            <a:r>
              <a:rPr lang="es-CO" sz="1600" dirty="0" smtClean="0">
                <a:solidFill>
                  <a:schemeClr val="tx1"/>
                </a:solidFill>
              </a:rPr>
              <a:t>Concepto </a:t>
            </a:r>
            <a:r>
              <a:rPr lang="es-CO" sz="1600" dirty="0">
                <a:solidFill>
                  <a:schemeClr val="tx1"/>
                </a:solidFill>
              </a:rPr>
              <a:t>Cero Papel</a:t>
            </a:r>
          </a:p>
          <a:p>
            <a:endParaRPr lang="es-CO" sz="1600" dirty="0">
              <a:solidFill>
                <a:srgbClr val="FF0000"/>
              </a:solidFill>
            </a:endParaRPr>
          </a:p>
        </p:txBody>
      </p:sp>
      <p:sp>
        <p:nvSpPr>
          <p:cNvPr id="2" name="Rectángulo 1"/>
          <p:cNvSpPr/>
          <p:nvPr/>
        </p:nvSpPr>
        <p:spPr>
          <a:xfrm>
            <a:off x="7604432" y="388085"/>
            <a:ext cx="3790394" cy="363964"/>
          </a:xfrm>
          <a:prstGeom prst="rect">
            <a:avLst/>
          </a:prstGeom>
          <a:solidFill>
            <a:srgbClr val="FED000"/>
          </a:solidFill>
          <a:ln>
            <a:solidFill>
              <a:srgbClr val="FE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accent5">
                    <a:lumMod val="75000"/>
                  </a:schemeClr>
                </a:solidFill>
                <a:latin typeface="Arial Narrow" panose="020B0606020202030204" pitchFamily="34" charset="0"/>
              </a:rPr>
              <a:t>SISTEMA DE GESTIÓN DOCUMENTAL</a:t>
            </a:r>
            <a:endParaRPr lang="es-CO" b="1" dirty="0">
              <a:solidFill>
                <a:schemeClr val="accent5">
                  <a:lumMod val="75000"/>
                </a:schemeClr>
              </a:solidFill>
              <a:latin typeface="Arial Narrow" panose="020B0606020202030204" pitchFamily="34" charset="0"/>
            </a:endParaRPr>
          </a:p>
        </p:txBody>
      </p:sp>
    </p:spTree>
    <p:extLst>
      <p:ext uri="{BB962C8B-B14F-4D97-AF65-F5344CB8AC3E}">
        <p14:creationId xmlns:p14="http://schemas.microsoft.com/office/powerpoint/2010/main" val="1451876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34297" y="6096000"/>
            <a:ext cx="1563329" cy="4185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p:cNvSpPr/>
          <p:nvPr/>
        </p:nvSpPr>
        <p:spPr>
          <a:xfrm>
            <a:off x="334297" y="4788310"/>
            <a:ext cx="4640826" cy="13076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p:cNvSpPr/>
          <p:nvPr/>
        </p:nvSpPr>
        <p:spPr>
          <a:xfrm>
            <a:off x="408000" y="1906876"/>
            <a:ext cx="3546839" cy="384721"/>
          </a:xfrm>
          <a:prstGeom prst="rect">
            <a:avLst/>
          </a:prstGeom>
          <a:solidFill>
            <a:srgbClr val="7C7C7C"/>
          </a:solidFill>
        </p:spPr>
        <p:txBody>
          <a:bodyPr wrap="none">
            <a:spAutoFit/>
          </a:bodyPr>
          <a:lstStyle/>
          <a:p>
            <a:pPr algn="ctr"/>
            <a:r>
              <a:rPr lang="es-CO" b="1" dirty="0">
                <a:solidFill>
                  <a:schemeClr val="bg1"/>
                </a:solidFill>
              </a:rPr>
              <a:t>OBJETIVO DEL PROYECTO:</a:t>
            </a:r>
            <a:endParaRPr lang="es-CO" dirty="0">
              <a:solidFill>
                <a:schemeClr val="bg1"/>
              </a:solidFill>
            </a:endParaRPr>
          </a:p>
        </p:txBody>
      </p:sp>
      <p:sp>
        <p:nvSpPr>
          <p:cNvPr id="34" name="Rectángulo 33"/>
          <p:cNvSpPr/>
          <p:nvPr/>
        </p:nvSpPr>
        <p:spPr>
          <a:xfrm>
            <a:off x="6391280" y="1905735"/>
            <a:ext cx="3438217" cy="384721"/>
          </a:xfrm>
          <a:prstGeom prst="rect">
            <a:avLst/>
          </a:prstGeom>
          <a:solidFill>
            <a:srgbClr val="7C7C7C"/>
          </a:solidFill>
        </p:spPr>
        <p:txBody>
          <a:bodyPr wrap="none">
            <a:spAutoFit/>
          </a:bodyPr>
          <a:lstStyle/>
          <a:p>
            <a:pPr algn="ctr"/>
            <a:r>
              <a:rPr lang="es-CO" b="1" dirty="0">
                <a:solidFill>
                  <a:schemeClr val="bg1"/>
                </a:solidFill>
              </a:rPr>
              <a:t>ALCANCE DEL PROYECTO:</a:t>
            </a:r>
            <a:endParaRPr lang="es-CO" dirty="0">
              <a:solidFill>
                <a:schemeClr val="bg1"/>
              </a:solidFill>
            </a:endParaRPr>
          </a:p>
        </p:txBody>
      </p:sp>
      <p:sp>
        <p:nvSpPr>
          <p:cNvPr id="33" name="CuadroTexto 32"/>
          <p:cNvSpPr txBox="1"/>
          <p:nvPr/>
        </p:nvSpPr>
        <p:spPr>
          <a:xfrm>
            <a:off x="334297" y="2724360"/>
            <a:ext cx="4738161" cy="3790205"/>
          </a:xfrm>
          <a:prstGeom prst="rect">
            <a:avLst/>
          </a:prstGeom>
          <a:noFill/>
        </p:spPr>
        <p:txBody>
          <a:bodyPr wrap="square" rtlCol="0">
            <a:spAutoFit/>
          </a:bodyPr>
          <a:lstStyle/>
          <a:p>
            <a:pPr algn="just">
              <a:lnSpc>
                <a:spcPct val="110000"/>
              </a:lnSpc>
            </a:pPr>
            <a:r>
              <a:rPr lang="es-CO" sz="2000" dirty="0" smtClean="0"/>
              <a:t>Estructurar </a:t>
            </a:r>
            <a:r>
              <a:rPr lang="es-CO" sz="2000" dirty="0"/>
              <a:t>e implementar  un Sistema de </a:t>
            </a:r>
            <a:r>
              <a:rPr lang="es-CO" sz="2000" dirty="0" smtClean="0"/>
              <a:t>Gestión Documental contemplando el </a:t>
            </a:r>
            <a:r>
              <a:rPr lang="es-CO" sz="2000" dirty="0"/>
              <a:t>ciclo de vida </a:t>
            </a:r>
            <a:r>
              <a:rPr lang="es-CO" sz="2000" dirty="0" smtClean="0"/>
              <a:t>de los documentos, desde </a:t>
            </a:r>
            <a:r>
              <a:rPr lang="es-CO" sz="2000" dirty="0"/>
              <a:t>su creación hasta </a:t>
            </a:r>
            <a:r>
              <a:rPr lang="es-CO" sz="2000" dirty="0" smtClean="0"/>
              <a:t>su disposición final, mediante </a:t>
            </a:r>
            <a:r>
              <a:rPr lang="es-CO" sz="2000" dirty="0"/>
              <a:t>la centralización de información y control de </a:t>
            </a:r>
            <a:r>
              <a:rPr lang="es-CO" sz="2000" dirty="0" smtClean="0"/>
              <a:t>los mismos, </a:t>
            </a:r>
            <a:r>
              <a:rPr lang="es-CO" sz="2000" b="1" dirty="0"/>
              <a:t>c</a:t>
            </a:r>
            <a:r>
              <a:rPr lang="es-CO" sz="2000" b="1" dirty="0" smtClean="0"/>
              <a:t>on el fin de incrementar la eficiencia de los</a:t>
            </a:r>
            <a:r>
              <a:rPr lang="es-CO" sz="2000" b="1" dirty="0"/>
              <a:t> </a:t>
            </a:r>
            <a:r>
              <a:rPr lang="es-CO" sz="2000" b="1" dirty="0" smtClean="0"/>
              <a:t>procesos, la calidad de los servicios prestados a la comunidad universitaria y facilitar la toma </a:t>
            </a:r>
            <a:r>
              <a:rPr lang="es-CO" sz="2000" b="1" dirty="0"/>
              <a:t>de </a:t>
            </a:r>
            <a:r>
              <a:rPr lang="es-CO" sz="2000" b="1" dirty="0" smtClean="0"/>
              <a:t>decisiones.</a:t>
            </a:r>
            <a:endParaRPr lang="es-CO" sz="2000" dirty="0">
              <a:solidFill>
                <a:srgbClr val="FF0000"/>
              </a:solidFill>
            </a:endParaRPr>
          </a:p>
        </p:txBody>
      </p:sp>
      <p:graphicFrame>
        <p:nvGraphicFramePr>
          <p:cNvPr id="7" name="Diagrama 6"/>
          <p:cNvGraphicFramePr/>
          <p:nvPr>
            <p:extLst>
              <p:ext uri="{D42A27DB-BD31-4B8C-83A1-F6EECF244321}">
                <p14:modId xmlns:p14="http://schemas.microsoft.com/office/powerpoint/2010/main" val="4264218804"/>
              </p:ext>
            </p:extLst>
          </p:nvPr>
        </p:nvGraphicFramePr>
        <p:xfrm>
          <a:off x="5430203" y="2457469"/>
          <a:ext cx="6560928" cy="4323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ángulo 9"/>
          <p:cNvSpPr/>
          <p:nvPr/>
        </p:nvSpPr>
        <p:spPr>
          <a:xfrm>
            <a:off x="667848" y="1106201"/>
            <a:ext cx="10304952" cy="642876"/>
          </a:xfrm>
          <a:prstGeom prst="rect">
            <a:avLst/>
          </a:prstGeom>
          <a:solidFill>
            <a:srgbClr val="FFE82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2800" b="1" dirty="0" smtClean="0">
                <a:solidFill>
                  <a:schemeClr val="accent1">
                    <a:lumMod val="50000"/>
                  </a:schemeClr>
                </a:solidFill>
              </a:rPr>
              <a:t>1. OBJETIVO Y ALCANCE DEL PROYECTO</a:t>
            </a:r>
            <a:endParaRPr lang="es-ES" sz="2800" dirty="0"/>
          </a:p>
        </p:txBody>
      </p:sp>
      <p:sp>
        <p:nvSpPr>
          <p:cNvPr id="9" name="Rectángulo 8"/>
          <p:cNvSpPr/>
          <p:nvPr/>
        </p:nvSpPr>
        <p:spPr>
          <a:xfrm>
            <a:off x="7622016" y="388085"/>
            <a:ext cx="3790394" cy="363964"/>
          </a:xfrm>
          <a:prstGeom prst="rect">
            <a:avLst/>
          </a:prstGeom>
          <a:solidFill>
            <a:srgbClr val="FED000"/>
          </a:solidFill>
          <a:ln>
            <a:solidFill>
              <a:srgbClr val="FE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accent5">
                    <a:lumMod val="75000"/>
                  </a:schemeClr>
                </a:solidFill>
                <a:latin typeface="Arial Narrow" panose="020B0606020202030204" pitchFamily="34" charset="0"/>
              </a:rPr>
              <a:t>SISTEMA DE GESTIÓN DOCUMENTAL</a:t>
            </a:r>
            <a:endParaRPr lang="es-CO" b="1" dirty="0">
              <a:solidFill>
                <a:schemeClr val="accent5">
                  <a:lumMod val="75000"/>
                </a:schemeClr>
              </a:solidFill>
              <a:latin typeface="Arial Narrow" panose="020B0606020202030204" pitchFamily="34" charset="0"/>
            </a:endParaRPr>
          </a:p>
        </p:txBody>
      </p:sp>
    </p:spTree>
    <p:extLst>
      <p:ext uri="{BB962C8B-B14F-4D97-AF65-F5344CB8AC3E}">
        <p14:creationId xmlns:p14="http://schemas.microsoft.com/office/powerpoint/2010/main" val="2594097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694468" y="5603039"/>
            <a:ext cx="2716705" cy="67166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rgbClr val="FFC000"/>
                </a:solidFill>
                <a:latin typeface="Candara" panose="020E0502030303020204" pitchFamily="34" charset="0"/>
              </a:rPr>
              <a:t>NORMATIVA</a:t>
            </a:r>
            <a:endParaRPr lang="es-CO" sz="3200" b="1" dirty="0">
              <a:solidFill>
                <a:srgbClr val="FFC000"/>
              </a:solidFill>
              <a:latin typeface="Candara" panose="020E0502030303020204" pitchFamily="34" charset="0"/>
            </a:endParaRPr>
          </a:p>
        </p:txBody>
      </p:sp>
      <p:sp>
        <p:nvSpPr>
          <p:cNvPr id="5" name="Rectángulo redondeado 4"/>
          <p:cNvSpPr/>
          <p:nvPr/>
        </p:nvSpPr>
        <p:spPr>
          <a:xfrm>
            <a:off x="3694469" y="1805269"/>
            <a:ext cx="2716705" cy="67166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3200" b="1" dirty="0" smtClean="0">
              <a:solidFill>
                <a:srgbClr val="FFC000"/>
              </a:solidFill>
              <a:latin typeface="Candara" panose="020E0502030303020204" pitchFamily="34" charset="0"/>
            </a:endParaRPr>
          </a:p>
          <a:p>
            <a:pPr algn="ctr"/>
            <a:r>
              <a:rPr lang="es-CO" sz="3200" b="1" dirty="0" smtClean="0">
                <a:solidFill>
                  <a:srgbClr val="FFC000"/>
                </a:solidFill>
                <a:latin typeface="Candara" panose="020E0502030303020204" pitchFamily="34" charset="0"/>
              </a:rPr>
              <a:t>MEGA</a:t>
            </a:r>
            <a:endParaRPr lang="es-CO" sz="3200" b="1" dirty="0">
              <a:solidFill>
                <a:srgbClr val="FFC000"/>
              </a:solidFill>
              <a:latin typeface="Candara" panose="020E0502030303020204" pitchFamily="34" charset="0"/>
            </a:endParaRPr>
          </a:p>
          <a:p>
            <a:pPr algn="ctr"/>
            <a:endParaRPr lang="es-CO" sz="3200" b="1" dirty="0">
              <a:solidFill>
                <a:srgbClr val="FFC000"/>
              </a:solidFill>
              <a:latin typeface="Candara" panose="020E0502030303020204" pitchFamily="34" charset="0"/>
            </a:endParaRPr>
          </a:p>
        </p:txBody>
      </p:sp>
      <p:sp>
        <p:nvSpPr>
          <p:cNvPr id="6" name="Rectángulo redondeado 5"/>
          <p:cNvSpPr/>
          <p:nvPr/>
        </p:nvSpPr>
        <p:spPr>
          <a:xfrm>
            <a:off x="3694468" y="4375872"/>
            <a:ext cx="2716705" cy="67166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a:solidFill>
                  <a:srgbClr val="FFC000"/>
                </a:solidFill>
                <a:latin typeface="Candara" panose="020E0502030303020204" pitchFamily="34" charset="0"/>
              </a:rPr>
              <a:t>ALINEACIÓN</a:t>
            </a:r>
            <a:endParaRPr lang="es-CO" sz="3200" b="1" dirty="0">
              <a:solidFill>
                <a:srgbClr val="FFC000"/>
              </a:solidFill>
              <a:latin typeface="Candara" panose="020E0502030303020204" pitchFamily="34" charset="0"/>
            </a:endParaRPr>
          </a:p>
        </p:txBody>
      </p:sp>
      <p:pic>
        <p:nvPicPr>
          <p:cNvPr id="7" name="Imagen 6" descr="ELEMENTOS DE DISEÑO-05.jpg"/>
          <p:cNvPicPr>
            <a:picLocks noChangeAspect="1"/>
          </p:cNvPicPr>
          <p:nvPr/>
        </p:nvPicPr>
        <p:blipFill rotWithShape="1">
          <a:blip r:embed="rId3">
            <a:extLst>
              <a:ext uri="{28A0092B-C50C-407E-A947-70E740481C1C}">
                <a14:useLocalDpi xmlns:a14="http://schemas.microsoft.com/office/drawing/2010/main" val="0"/>
              </a:ext>
            </a:extLst>
          </a:blip>
          <a:srcRect r="76299"/>
          <a:stretch/>
        </p:blipFill>
        <p:spPr>
          <a:xfrm>
            <a:off x="430792" y="2271032"/>
            <a:ext cx="2647967" cy="3332007"/>
          </a:xfrm>
          <a:prstGeom prst="rect">
            <a:avLst/>
          </a:prstGeom>
        </p:spPr>
      </p:pic>
      <p:sp>
        <p:nvSpPr>
          <p:cNvPr id="8" name="Rectángulo 7"/>
          <p:cNvSpPr/>
          <p:nvPr/>
        </p:nvSpPr>
        <p:spPr>
          <a:xfrm>
            <a:off x="6874322" y="4375872"/>
            <a:ext cx="3602083"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dirty="0" smtClean="0">
                <a:solidFill>
                  <a:schemeClr val="tx1"/>
                </a:solidFill>
              </a:rPr>
              <a:t>Objetivos estratégicos de la Universidad</a:t>
            </a:r>
            <a:endParaRPr lang="es-CO" dirty="0">
              <a:solidFill>
                <a:schemeClr val="tx1"/>
              </a:solidFill>
            </a:endParaRPr>
          </a:p>
        </p:txBody>
      </p:sp>
      <p:sp>
        <p:nvSpPr>
          <p:cNvPr id="9" name="Rectángulo 8"/>
          <p:cNvSpPr/>
          <p:nvPr/>
        </p:nvSpPr>
        <p:spPr>
          <a:xfrm>
            <a:off x="6874324" y="1582849"/>
            <a:ext cx="4936436" cy="1631216"/>
          </a:xfrm>
          <a:prstGeom prst="rect">
            <a:avLst/>
          </a:prstGeom>
        </p:spPr>
        <p:txBody>
          <a:bodyPr wrap="square">
            <a:spAutoFit/>
          </a:bodyPr>
          <a:lstStyle/>
          <a:p>
            <a:pPr algn="just"/>
            <a:r>
              <a:rPr lang="es-CO" sz="2000" dirty="0"/>
              <a:t>“Transformar el sistema de toma de decisiones para que sean efectivas, fundamentadas en criterios definidos institucionalmente y orientados a la realización de la visión</a:t>
            </a:r>
            <a:r>
              <a:rPr lang="es-CO" sz="2000" dirty="0" smtClean="0"/>
              <a:t>”</a:t>
            </a:r>
            <a:endParaRPr lang="es-CO" sz="2000" dirty="0"/>
          </a:p>
        </p:txBody>
      </p:sp>
      <p:sp>
        <p:nvSpPr>
          <p:cNvPr id="10" name="Rectángulo 9"/>
          <p:cNvSpPr/>
          <p:nvPr/>
        </p:nvSpPr>
        <p:spPr>
          <a:xfrm>
            <a:off x="6763075" y="5449483"/>
            <a:ext cx="5158934" cy="923330"/>
          </a:xfrm>
          <a:prstGeom prst="rect">
            <a:avLst/>
          </a:prstGeom>
        </p:spPr>
        <p:txBody>
          <a:bodyPr wrap="square">
            <a:spAutoFit/>
          </a:bodyPr>
          <a:lstStyle/>
          <a:p>
            <a:pPr marL="285750" indent="-285750" algn="just">
              <a:buFont typeface="Wingdings" panose="05000000000000000000" pitchFamily="2" charset="2"/>
              <a:buChar char="ü"/>
            </a:pPr>
            <a:r>
              <a:rPr lang="es-CO" sz="1800" dirty="0" smtClean="0"/>
              <a:t>Ley </a:t>
            </a:r>
            <a:r>
              <a:rPr lang="es-CO" sz="1800" dirty="0"/>
              <a:t>594 de 2000 – Ley General de Archivos</a:t>
            </a:r>
          </a:p>
          <a:p>
            <a:pPr marL="285750" indent="-285750">
              <a:buFont typeface="Wingdings" panose="05000000000000000000" pitchFamily="2" charset="2"/>
              <a:buChar char="ü"/>
            </a:pPr>
            <a:r>
              <a:rPr lang="es-CO" sz="1800" dirty="0"/>
              <a:t>Ley 1581 de 2012 </a:t>
            </a:r>
            <a:r>
              <a:rPr lang="es-CO" sz="1800" dirty="0" smtClean="0"/>
              <a:t>– Protección </a:t>
            </a:r>
            <a:r>
              <a:rPr lang="es-CO" sz="1800" dirty="0"/>
              <a:t>de </a:t>
            </a:r>
            <a:r>
              <a:rPr lang="es-CO" sz="1800" dirty="0" smtClean="0"/>
              <a:t>datos</a:t>
            </a:r>
          </a:p>
          <a:p>
            <a:r>
              <a:rPr lang="es-CO" sz="1800" dirty="0" smtClean="0"/>
              <a:t>     personales</a:t>
            </a:r>
            <a:endParaRPr lang="es-CO" sz="1800" dirty="0"/>
          </a:p>
        </p:txBody>
      </p:sp>
      <p:sp>
        <p:nvSpPr>
          <p:cNvPr id="20" name="Rectángulo 19"/>
          <p:cNvSpPr/>
          <p:nvPr/>
        </p:nvSpPr>
        <p:spPr>
          <a:xfrm>
            <a:off x="1415194" y="916348"/>
            <a:ext cx="8229968" cy="642876"/>
          </a:xfrm>
          <a:prstGeom prst="rect">
            <a:avLst/>
          </a:prstGeom>
          <a:solidFill>
            <a:srgbClr val="FFE82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3600" b="1" dirty="0" smtClean="0">
                <a:solidFill>
                  <a:schemeClr val="accent1">
                    <a:lumMod val="50000"/>
                  </a:schemeClr>
                </a:solidFill>
              </a:rPr>
              <a:t>2. IMPORTANCIA ESTRATÉGICA</a:t>
            </a:r>
            <a:endParaRPr lang="es-ES" sz="3600" dirty="0"/>
          </a:p>
        </p:txBody>
      </p:sp>
      <p:sp>
        <p:nvSpPr>
          <p:cNvPr id="13" name="Rectángulo 12"/>
          <p:cNvSpPr/>
          <p:nvPr/>
        </p:nvSpPr>
        <p:spPr>
          <a:xfrm>
            <a:off x="7622016" y="388085"/>
            <a:ext cx="3790394" cy="363964"/>
          </a:xfrm>
          <a:prstGeom prst="rect">
            <a:avLst/>
          </a:prstGeom>
          <a:solidFill>
            <a:srgbClr val="FED000"/>
          </a:solidFill>
          <a:ln>
            <a:solidFill>
              <a:srgbClr val="FE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accent5">
                    <a:lumMod val="75000"/>
                  </a:schemeClr>
                </a:solidFill>
                <a:latin typeface="Arial Narrow" panose="020B0606020202030204" pitchFamily="34" charset="0"/>
              </a:rPr>
              <a:t>SISTEMA DE GESTIÓN DOCUMENTAL</a:t>
            </a:r>
            <a:endParaRPr lang="es-CO" b="1" dirty="0">
              <a:solidFill>
                <a:schemeClr val="accent5">
                  <a:lumMod val="75000"/>
                </a:schemeClr>
              </a:solidFill>
              <a:latin typeface="Arial Narrow" panose="020B0606020202030204" pitchFamily="34" charset="0"/>
            </a:endParaRPr>
          </a:p>
        </p:txBody>
      </p:sp>
      <p:sp>
        <p:nvSpPr>
          <p:cNvPr id="14" name="Rectángulo redondeado 13"/>
          <p:cNvSpPr/>
          <p:nvPr/>
        </p:nvSpPr>
        <p:spPr>
          <a:xfrm>
            <a:off x="3694468" y="3368321"/>
            <a:ext cx="2716705" cy="67166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rgbClr val="FFC000"/>
                </a:solidFill>
                <a:latin typeface="Candara" panose="020E0502030303020204" pitchFamily="34" charset="0"/>
              </a:rPr>
              <a:t>PROGRAMAS</a:t>
            </a:r>
            <a:endParaRPr lang="es-CO" sz="3200" b="1" dirty="0">
              <a:solidFill>
                <a:srgbClr val="FFC000"/>
              </a:solidFill>
              <a:latin typeface="Candara" panose="020E0502030303020204" pitchFamily="34" charset="0"/>
            </a:endParaRPr>
          </a:p>
        </p:txBody>
      </p:sp>
      <p:sp>
        <p:nvSpPr>
          <p:cNvPr id="16" name="Rectángulo 15"/>
          <p:cNvSpPr/>
          <p:nvPr/>
        </p:nvSpPr>
        <p:spPr>
          <a:xfrm>
            <a:off x="6874323" y="3430386"/>
            <a:ext cx="3602083"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dirty="0" smtClean="0">
                <a:solidFill>
                  <a:schemeClr val="tx1"/>
                </a:solidFill>
              </a:rPr>
              <a:t>Cultura de la excelencia</a:t>
            </a:r>
            <a:endParaRPr lang="es-CO" dirty="0">
              <a:solidFill>
                <a:schemeClr val="tx1"/>
              </a:solidFill>
            </a:endParaRPr>
          </a:p>
        </p:txBody>
      </p:sp>
      <p:cxnSp>
        <p:nvCxnSpPr>
          <p:cNvPr id="17" name="Conector angular 16"/>
          <p:cNvCxnSpPr>
            <a:stCxn id="5" idx="1"/>
            <a:endCxn id="4" idx="1"/>
          </p:cNvCxnSpPr>
          <p:nvPr/>
        </p:nvCxnSpPr>
        <p:spPr>
          <a:xfrm rot="10800000" flipV="1">
            <a:off x="3694469" y="2141102"/>
            <a:ext cx="1" cy="3797770"/>
          </a:xfrm>
          <a:prstGeom prst="bentConnector3">
            <a:avLst>
              <a:gd name="adj1" fmla="val 22860100000"/>
            </a:avLst>
          </a:prstGeom>
          <a:ln w="3810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25" name="Conector angular 24"/>
          <p:cNvCxnSpPr>
            <a:stCxn id="14" idx="1"/>
            <a:endCxn id="6" idx="1"/>
          </p:cNvCxnSpPr>
          <p:nvPr/>
        </p:nvCxnSpPr>
        <p:spPr>
          <a:xfrm rot="10800000" flipV="1">
            <a:off x="3694468" y="3704153"/>
            <a:ext cx="12700" cy="1007551"/>
          </a:xfrm>
          <a:prstGeom prst="bentConnector3">
            <a:avLst>
              <a:gd name="adj1" fmla="val 1869228"/>
            </a:avLst>
          </a:prstGeom>
          <a:ln w="3810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28" name="Conector recto 27"/>
          <p:cNvCxnSpPr>
            <a:stCxn id="7" idx="3"/>
          </p:cNvCxnSpPr>
          <p:nvPr/>
        </p:nvCxnSpPr>
        <p:spPr>
          <a:xfrm flipV="1">
            <a:off x="3078759" y="3937035"/>
            <a:ext cx="395829" cy="1"/>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53778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1865693383"/>
              </p:ext>
            </p:extLst>
          </p:nvPr>
        </p:nvGraphicFramePr>
        <p:xfrm>
          <a:off x="408699" y="1749369"/>
          <a:ext cx="11007002" cy="491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1846017" y="974512"/>
            <a:ext cx="4361352" cy="642876"/>
          </a:xfrm>
          <a:prstGeom prst="rect">
            <a:avLst/>
          </a:prstGeom>
          <a:solidFill>
            <a:srgbClr val="FFE82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3600" b="1" dirty="0" smtClean="0">
                <a:solidFill>
                  <a:schemeClr val="accent1">
                    <a:lumMod val="50000"/>
                  </a:schemeClr>
                </a:solidFill>
              </a:rPr>
              <a:t>3. DEFINICIONES</a:t>
            </a:r>
            <a:endParaRPr lang="es-ES" sz="3600" dirty="0"/>
          </a:p>
        </p:txBody>
      </p:sp>
      <p:sp>
        <p:nvSpPr>
          <p:cNvPr id="4" name="Rectángulo 3"/>
          <p:cNvSpPr/>
          <p:nvPr/>
        </p:nvSpPr>
        <p:spPr>
          <a:xfrm>
            <a:off x="7622016" y="388085"/>
            <a:ext cx="3790394" cy="363964"/>
          </a:xfrm>
          <a:prstGeom prst="rect">
            <a:avLst/>
          </a:prstGeom>
          <a:solidFill>
            <a:srgbClr val="FED000"/>
          </a:solidFill>
          <a:ln>
            <a:solidFill>
              <a:srgbClr val="FE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accent5">
                    <a:lumMod val="75000"/>
                  </a:schemeClr>
                </a:solidFill>
                <a:latin typeface="Arial Narrow" panose="020B0606020202030204" pitchFamily="34" charset="0"/>
              </a:rPr>
              <a:t>SISTEMA DE GESTIÓN DOCUMENTAL</a:t>
            </a:r>
            <a:endParaRPr lang="es-CO" b="1" dirty="0">
              <a:solidFill>
                <a:schemeClr val="accent5">
                  <a:lumMod val="75000"/>
                </a:schemeClr>
              </a:solidFill>
              <a:latin typeface="Arial Narrow" panose="020B0606020202030204" pitchFamily="34" charset="0"/>
            </a:endParaRPr>
          </a:p>
        </p:txBody>
      </p:sp>
    </p:spTree>
    <p:extLst>
      <p:ext uri="{BB962C8B-B14F-4D97-AF65-F5344CB8AC3E}">
        <p14:creationId xmlns:p14="http://schemas.microsoft.com/office/powerpoint/2010/main" val="2183980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buscador"/>
          <p:cNvPicPr>
            <a:picLocks noChangeAspect="1" noChangeArrowheads="1"/>
          </p:cNvPicPr>
          <p:nvPr/>
        </p:nvPicPr>
        <p:blipFill rotWithShape="1">
          <a:blip r:embed="rId3">
            <a:extLst>
              <a:ext uri="{28A0092B-C50C-407E-A947-70E740481C1C}">
                <a14:useLocalDpi xmlns:a14="http://schemas.microsoft.com/office/drawing/2010/main" val="0"/>
              </a:ext>
            </a:extLst>
          </a:blip>
          <a:srcRect l="27362" t="1483" r="25551" b="5389"/>
          <a:stretch/>
        </p:blipFill>
        <p:spPr bwMode="auto">
          <a:xfrm>
            <a:off x="587360" y="2305380"/>
            <a:ext cx="1928833" cy="21531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Diagrama 29"/>
          <p:cNvGraphicFramePr/>
          <p:nvPr>
            <p:extLst>
              <p:ext uri="{D42A27DB-BD31-4B8C-83A1-F6EECF244321}">
                <p14:modId xmlns:p14="http://schemas.microsoft.com/office/powerpoint/2010/main" val="1412796661"/>
              </p:ext>
            </p:extLst>
          </p:nvPr>
        </p:nvGraphicFramePr>
        <p:xfrm>
          <a:off x="1856171" y="2428560"/>
          <a:ext cx="2923805" cy="40598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dondear rectángulo de esquina diagonal 5"/>
          <p:cNvSpPr/>
          <p:nvPr/>
        </p:nvSpPr>
        <p:spPr>
          <a:xfrm>
            <a:off x="5892959" y="3227852"/>
            <a:ext cx="3960000" cy="1080000"/>
          </a:xfrm>
          <a:prstGeom prst="round2Diag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dirty="0" smtClean="0">
                <a:latin typeface="Arial  "/>
              </a:rPr>
              <a:t>Carácter completo e inalterable que está protegido contra modificaciones no autorizadas.</a:t>
            </a:r>
            <a:endParaRPr lang="es-CO" sz="1800" dirty="0">
              <a:latin typeface="Arial  "/>
            </a:endParaRPr>
          </a:p>
        </p:txBody>
      </p:sp>
      <p:sp>
        <p:nvSpPr>
          <p:cNvPr id="21" name="Redondear rectángulo de esquina diagonal 20"/>
          <p:cNvSpPr/>
          <p:nvPr/>
        </p:nvSpPr>
        <p:spPr>
          <a:xfrm>
            <a:off x="5156357" y="1992770"/>
            <a:ext cx="4680000" cy="1080000"/>
          </a:xfrm>
          <a:prstGeom prst="round2Diag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dirty="0">
                <a:solidFill>
                  <a:schemeClr val="bg1"/>
                </a:solidFill>
                <a:latin typeface="Arial  "/>
              </a:rPr>
              <a:t>H</a:t>
            </a:r>
            <a:r>
              <a:rPr lang="es-CO" sz="1800" dirty="0" smtClean="0">
                <a:solidFill>
                  <a:schemeClr val="bg1"/>
                </a:solidFill>
                <a:latin typeface="Arial  "/>
              </a:rPr>
              <a:t>a sido creado o enviado por las personas de la cual se afirma que lo cre</a:t>
            </a:r>
            <a:r>
              <a:rPr lang="es-CO" sz="1800" dirty="0">
                <a:solidFill>
                  <a:schemeClr val="bg1"/>
                </a:solidFill>
                <a:latin typeface="Arial  "/>
              </a:rPr>
              <a:t>ó</a:t>
            </a:r>
            <a:r>
              <a:rPr lang="es-CO" sz="1800" dirty="0" smtClean="0">
                <a:solidFill>
                  <a:schemeClr val="bg1"/>
                </a:solidFill>
                <a:latin typeface="Arial  "/>
              </a:rPr>
              <a:t> o lo envió. </a:t>
            </a:r>
          </a:p>
        </p:txBody>
      </p:sp>
      <p:sp>
        <p:nvSpPr>
          <p:cNvPr id="22" name="Redondear rectángulo de esquina diagonal 21"/>
          <p:cNvSpPr/>
          <p:nvPr/>
        </p:nvSpPr>
        <p:spPr>
          <a:xfrm>
            <a:off x="5156357" y="5726084"/>
            <a:ext cx="4680000" cy="1080000"/>
          </a:xfrm>
          <a:prstGeom prst="round2Diag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dirty="0" smtClean="0">
                <a:solidFill>
                  <a:schemeClr val="bg1"/>
                </a:solidFill>
                <a:latin typeface="Arial  "/>
              </a:rPr>
              <a:t>El contenido puede ser considerado una representación completa y precisa de las operaciones, actividades o hechos de los que se da testimonio.</a:t>
            </a:r>
            <a:endParaRPr lang="es-CO" sz="1800" dirty="0">
              <a:solidFill>
                <a:schemeClr val="bg1"/>
              </a:solidFill>
              <a:latin typeface="Arial  "/>
            </a:endParaRPr>
          </a:p>
        </p:txBody>
      </p:sp>
      <p:sp>
        <p:nvSpPr>
          <p:cNvPr id="23" name="Redondear rectángulo de esquina diagonal 22"/>
          <p:cNvSpPr/>
          <p:nvPr/>
        </p:nvSpPr>
        <p:spPr>
          <a:xfrm>
            <a:off x="5892959" y="4458496"/>
            <a:ext cx="3960000" cy="1080000"/>
          </a:xfrm>
          <a:prstGeom prst="round2Diag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dirty="0" smtClean="0">
                <a:solidFill>
                  <a:schemeClr val="bg1"/>
                </a:solidFill>
                <a:latin typeface="Arial  "/>
              </a:rPr>
              <a:t>Puede ser localizado, recuperado, facilitado o interpretado cuando se necesite. </a:t>
            </a:r>
            <a:endParaRPr lang="es-CO" sz="1800" dirty="0">
              <a:solidFill>
                <a:schemeClr val="bg1"/>
              </a:solidFill>
              <a:latin typeface="Arial  "/>
            </a:endParaRPr>
          </a:p>
        </p:txBody>
      </p:sp>
      <p:cxnSp>
        <p:nvCxnSpPr>
          <p:cNvPr id="16" name="Conector curvado 15"/>
          <p:cNvCxnSpPr>
            <a:endCxn id="21" idx="2"/>
          </p:cNvCxnSpPr>
          <p:nvPr/>
        </p:nvCxnSpPr>
        <p:spPr>
          <a:xfrm flipV="1">
            <a:off x="3408218" y="2532770"/>
            <a:ext cx="1748139" cy="1014393"/>
          </a:xfrm>
          <a:prstGeom prst="curved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curvado 23"/>
          <p:cNvCxnSpPr>
            <a:endCxn id="6" idx="2"/>
          </p:cNvCxnSpPr>
          <p:nvPr/>
        </p:nvCxnSpPr>
        <p:spPr>
          <a:xfrm flipV="1">
            <a:off x="3990109" y="3767852"/>
            <a:ext cx="1902850" cy="499746"/>
          </a:xfrm>
          <a:prstGeom prst="curvedConnector3">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curvado 25"/>
          <p:cNvCxnSpPr>
            <a:endCxn id="23" idx="2"/>
          </p:cNvCxnSpPr>
          <p:nvPr/>
        </p:nvCxnSpPr>
        <p:spPr>
          <a:xfrm>
            <a:off x="4664364" y="4647192"/>
            <a:ext cx="1228595" cy="351304"/>
          </a:xfrm>
          <a:prstGeom prst="curved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curvado 27"/>
          <p:cNvCxnSpPr>
            <a:endCxn id="22" idx="2"/>
          </p:cNvCxnSpPr>
          <p:nvPr/>
        </p:nvCxnSpPr>
        <p:spPr>
          <a:xfrm>
            <a:off x="3852796" y="5142126"/>
            <a:ext cx="1303561" cy="1123958"/>
          </a:xfrm>
          <a:prstGeom prst="curved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1144744" y="1171396"/>
            <a:ext cx="10619364" cy="642876"/>
          </a:xfrm>
          <a:prstGeom prst="rect">
            <a:avLst/>
          </a:prstGeom>
          <a:solidFill>
            <a:srgbClr val="FFE82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3200" b="1" dirty="0">
                <a:solidFill>
                  <a:schemeClr val="accent1">
                    <a:lumMod val="50000"/>
                  </a:schemeClr>
                </a:solidFill>
              </a:rPr>
              <a:t>4</a:t>
            </a:r>
            <a:r>
              <a:rPr lang="es-CO" sz="3200" b="1" dirty="0" smtClean="0">
                <a:solidFill>
                  <a:schemeClr val="accent1">
                    <a:lumMod val="50000"/>
                  </a:schemeClr>
                </a:solidFill>
              </a:rPr>
              <a:t>. ATRIBUTOS DEL DOCUMENTO ELECTRÓNICO</a:t>
            </a:r>
            <a:endParaRPr lang="es-ES" sz="3200" dirty="0"/>
          </a:p>
        </p:txBody>
      </p:sp>
      <p:sp>
        <p:nvSpPr>
          <p:cNvPr id="14" name="Rectángulo 13"/>
          <p:cNvSpPr/>
          <p:nvPr/>
        </p:nvSpPr>
        <p:spPr>
          <a:xfrm>
            <a:off x="7622016" y="388085"/>
            <a:ext cx="3790394" cy="363964"/>
          </a:xfrm>
          <a:prstGeom prst="rect">
            <a:avLst/>
          </a:prstGeom>
          <a:solidFill>
            <a:srgbClr val="FED000"/>
          </a:solidFill>
          <a:ln>
            <a:solidFill>
              <a:srgbClr val="FE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accent5">
                    <a:lumMod val="75000"/>
                  </a:schemeClr>
                </a:solidFill>
                <a:latin typeface="Arial Narrow" panose="020B0606020202030204" pitchFamily="34" charset="0"/>
              </a:rPr>
              <a:t>SISTEMA DE GESTIÓN DOCUMENTAL</a:t>
            </a:r>
            <a:endParaRPr lang="es-CO" b="1" dirty="0">
              <a:solidFill>
                <a:schemeClr val="accent5">
                  <a:lumMod val="75000"/>
                </a:schemeClr>
              </a:solidFill>
              <a:latin typeface="Arial Narrow" panose="020B0606020202030204" pitchFamily="34" charset="0"/>
            </a:endParaRPr>
          </a:p>
        </p:txBody>
      </p:sp>
    </p:spTree>
    <p:extLst>
      <p:ext uri="{BB962C8B-B14F-4D97-AF65-F5344CB8AC3E}">
        <p14:creationId xmlns:p14="http://schemas.microsoft.com/office/powerpoint/2010/main" val="2481077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10339" y="1727041"/>
            <a:ext cx="11958304" cy="4919944"/>
          </a:xfrm>
          <a:prstGeom prst="rect">
            <a:avLst/>
          </a:prstGeom>
        </p:spPr>
      </p:pic>
      <p:sp>
        <p:nvSpPr>
          <p:cNvPr id="5" name="Rectángulo 4"/>
          <p:cNvSpPr/>
          <p:nvPr/>
        </p:nvSpPr>
        <p:spPr>
          <a:xfrm>
            <a:off x="1215083" y="937789"/>
            <a:ext cx="10619364" cy="642876"/>
          </a:xfrm>
          <a:prstGeom prst="rect">
            <a:avLst/>
          </a:prstGeom>
          <a:solidFill>
            <a:srgbClr val="FFE82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3200" b="1" dirty="0" smtClean="0">
                <a:solidFill>
                  <a:schemeClr val="accent1">
                    <a:lumMod val="50000"/>
                  </a:schemeClr>
                </a:solidFill>
              </a:rPr>
              <a:t>5. PROCESOS DE GESTIÓN DOCUMENTAL</a:t>
            </a:r>
            <a:endParaRPr lang="es-ES" sz="3200" dirty="0"/>
          </a:p>
        </p:txBody>
      </p:sp>
      <p:sp>
        <p:nvSpPr>
          <p:cNvPr id="6" name="Rectángulo 5"/>
          <p:cNvSpPr/>
          <p:nvPr/>
        </p:nvSpPr>
        <p:spPr>
          <a:xfrm>
            <a:off x="3987480" y="1580665"/>
            <a:ext cx="3876382" cy="400110"/>
          </a:xfrm>
          <a:prstGeom prst="rect">
            <a:avLst/>
          </a:prstGeom>
        </p:spPr>
        <p:txBody>
          <a:bodyPr wrap="none">
            <a:spAutoFit/>
          </a:bodyPr>
          <a:lstStyle/>
          <a:p>
            <a:r>
              <a:rPr lang="es-CO" sz="2000" dirty="0" smtClean="0">
                <a:solidFill>
                  <a:schemeClr val="accent5">
                    <a:lumMod val="50000"/>
                  </a:schemeClr>
                </a:solidFill>
              </a:rPr>
              <a:t>Ciclo </a:t>
            </a:r>
            <a:r>
              <a:rPr lang="es-CO" sz="2000" dirty="0">
                <a:solidFill>
                  <a:schemeClr val="accent5">
                    <a:lumMod val="50000"/>
                  </a:schemeClr>
                </a:solidFill>
              </a:rPr>
              <a:t>de vida de los documentos</a:t>
            </a:r>
            <a:endParaRPr lang="es-CO" dirty="0">
              <a:solidFill>
                <a:schemeClr val="accent5">
                  <a:lumMod val="50000"/>
                </a:schemeClr>
              </a:solidFill>
            </a:endParaRPr>
          </a:p>
        </p:txBody>
      </p:sp>
      <p:sp>
        <p:nvSpPr>
          <p:cNvPr id="7" name="Rectángulo 6"/>
          <p:cNvSpPr/>
          <p:nvPr/>
        </p:nvSpPr>
        <p:spPr>
          <a:xfrm>
            <a:off x="7622016" y="388085"/>
            <a:ext cx="3790394" cy="363964"/>
          </a:xfrm>
          <a:prstGeom prst="rect">
            <a:avLst/>
          </a:prstGeom>
          <a:solidFill>
            <a:srgbClr val="FED000"/>
          </a:solidFill>
          <a:ln>
            <a:solidFill>
              <a:srgbClr val="FE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accent5">
                    <a:lumMod val="75000"/>
                  </a:schemeClr>
                </a:solidFill>
                <a:latin typeface="Arial Narrow" panose="020B0606020202030204" pitchFamily="34" charset="0"/>
              </a:rPr>
              <a:t>SISTEMA DE GESTIÓN DOCUMENTAL</a:t>
            </a:r>
            <a:endParaRPr lang="es-CO" b="1" dirty="0">
              <a:solidFill>
                <a:schemeClr val="accent5">
                  <a:lumMod val="75000"/>
                </a:schemeClr>
              </a:solidFill>
              <a:latin typeface="Arial Narrow" panose="020B0606020202030204" pitchFamily="34" charset="0"/>
            </a:endParaRPr>
          </a:p>
        </p:txBody>
      </p:sp>
    </p:spTree>
    <p:extLst>
      <p:ext uri="{BB962C8B-B14F-4D97-AF65-F5344CB8AC3E}">
        <p14:creationId xmlns:p14="http://schemas.microsoft.com/office/powerpoint/2010/main" val="3502491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15083" y="937789"/>
            <a:ext cx="10619364" cy="642876"/>
          </a:xfrm>
          <a:prstGeom prst="rect">
            <a:avLst/>
          </a:prstGeom>
          <a:solidFill>
            <a:srgbClr val="FFE82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3200" b="1" dirty="0">
                <a:solidFill>
                  <a:schemeClr val="accent1">
                    <a:lumMod val="50000"/>
                  </a:schemeClr>
                </a:solidFill>
              </a:rPr>
              <a:t>6</a:t>
            </a:r>
            <a:r>
              <a:rPr lang="es-CO" sz="3200" b="1" dirty="0" smtClean="0">
                <a:solidFill>
                  <a:schemeClr val="accent1">
                    <a:lumMod val="50000"/>
                  </a:schemeClr>
                </a:solidFill>
              </a:rPr>
              <a:t>. </a:t>
            </a:r>
            <a:r>
              <a:rPr lang="es-CO" sz="3200" b="1" dirty="0">
                <a:solidFill>
                  <a:schemeClr val="accent1">
                    <a:lumMod val="50000"/>
                  </a:schemeClr>
                </a:solidFill>
              </a:rPr>
              <a:t>FASES DESARROLLO DEL PROYECTO </a:t>
            </a:r>
          </a:p>
        </p:txBody>
      </p:sp>
      <p:sp>
        <p:nvSpPr>
          <p:cNvPr id="6" name="Rectángulo 5"/>
          <p:cNvSpPr/>
          <p:nvPr/>
        </p:nvSpPr>
        <p:spPr>
          <a:xfrm>
            <a:off x="7622016" y="388085"/>
            <a:ext cx="3790394" cy="363964"/>
          </a:xfrm>
          <a:prstGeom prst="rect">
            <a:avLst/>
          </a:prstGeom>
          <a:solidFill>
            <a:srgbClr val="FED000"/>
          </a:solidFill>
          <a:ln>
            <a:solidFill>
              <a:srgbClr val="FE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accent5">
                    <a:lumMod val="75000"/>
                  </a:schemeClr>
                </a:solidFill>
                <a:latin typeface="Arial Narrow" panose="020B0606020202030204" pitchFamily="34" charset="0"/>
              </a:rPr>
              <a:t>SISTEMA DE GESTIÓN DOCUMENTAL</a:t>
            </a:r>
            <a:endParaRPr lang="es-CO" b="1" dirty="0">
              <a:solidFill>
                <a:schemeClr val="accent5">
                  <a:lumMod val="75000"/>
                </a:schemeClr>
              </a:solidFill>
              <a:latin typeface="Arial Narrow" panose="020B0606020202030204" pitchFamily="34" charset="0"/>
            </a:endParaRPr>
          </a:p>
        </p:txBody>
      </p:sp>
      <p:pic>
        <p:nvPicPr>
          <p:cNvPr id="2" name="Imagen 1"/>
          <p:cNvPicPr>
            <a:picLocks noChangeAspect="1"/>
          </p:cNvPicPr>
          <p:nvPr/>
        </p:nvPicPr>
        <p:blipFill rotWithShape="1">
          <a:blip r:embed="rId3"/>
          <a:srcRect t="8465"/>
          <a:stretch/>
        </p:blipFill>
        <p:spPr>
          <a:xfrm>
            <a:off x="87920" y="1954306"/>
            <a:ext cx="11834447" cy="4489095"/>
          </a:xfrm>
          <a:prstGeom prst="rect">
            <a:avLst/>
          </a:prstGeom>
        </p:spPr>
      </p:pic>
    </p:spTree>
    <p:extLst>
      <p:ext uri="{BB962C8B-B14F-4D97-AF65-F5344CB8AC3E}">
        <p14:creationId xmlns:p14="http://schemas.microsoft.com/office/powerpoint/2010/main" val="1768114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ELEMENTOS DE DISEÑO-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86" y="1455382"/>
            <a:ext cx="10603947" cy="5124584"/>
          </a:xfrm>
          <a:prstGeom prst="rect">
            <a:avLst/>
          </a:prstGeom>
        </p:spPr>
      </p:pic>
      <p:sp>
        <p:nvSpPr>
          <p:cNvPr id="10" name="Rectángulo 9"/>
          <p:cNvSpPr/>
          <p:nvPr/>
        </p:nvSpPr>
        <p:spPr>
          <a:xfrm>
            <a:off x="1433621" y="1069563"/>
            <a:ext cx="5885602" cy="574007"/>
          </a:xfrm>
          <a:prstGeom prst="rect">
            <a:avLst/>
          </a:prstGeom>
          <a:solidFill>
            <a:srgbClr val="FFE82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3200" b="1" dirty="0">
                <a:solidFill>
                  <a:schemeClr val="accent1">
                    <a:lumMod val="50000"/>
                  </a:schemeClr>
                </a:solidFill>
                <a:latin typeface="+mj-lt"/>
                <a:ea typeface="+mj-ea"/>
                <a:cs typeface="+mj-cs"/>
              </a:rPr>
              <a:t>7</a:t>
            </a:r>
            <a:r>
              <a:rPr lang="es-CO" sz="3200" b="1" dirty="0" smtClean="0">
                <a:solidFill>
                  <a:schemeClr val="accent1">
                    <a:lumMod val="50000"/>
                  </a:schemeClr>
                </a:solidFill>
                <a:latin typeface="+mj-lt"/>
                <a:ea typeface="+mj-ea"/>
                <a:cs typeface="+mj-cs"/>
              </a:rPr>
              <a:t>. AVANCES </a:t>
            </a:r>
            <a:r>
              <a:rPr lang="es-CO" sz="3200" b="1" dirty="0">
                <a:solidFill>
                  <a:schemeClr val="accent1">
                    <a:lumMod val="50000"/>
                  </a:schemeClr>
                </a:solidFill>
                <a:latin typeface="+mj-lt"/>
                <a:ea typeface="+mj-ea"/>
                <a:cs typeface="+mj-cs"/>
              </a:rPr>
              <a:t>DEL PROYECTO</a:t>
            </a:r>
          </a:p>
        </p:txBody>
      </p:sp>
      <p:sp>
        <p:nvSpPr>
          <p:cNvPr id="5" name="Rectángulo 4"/>
          <p:cNvSpPr/>
          <p:nvPr/>
        </p:nvSpPr>
        <p:spPr>
          <a:xfrm>
            <a:off x="7622016" y="388085"/>
            <a:ext cx="3790394" cy="363964"/>
          </a:xfrm>
          <a:prstGeom prst="rect">
            <a:avLst/>
          </a:prstGeom>
          <a:solidFill>
            <a:srgbClr val="FED000"/>
          </a:solidFill>
          <a:ln>
            <a:solidFill>
              <a:srgbClr val="FE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accent5">
                    <a:lumMod val="75000"/>
                  </a:schemeClr>
                </a:solidFill>
                <a:latin typeface="Arial Narrow" panose="020B0606020202030204" pitchFamily="34" charset="0"/>
              </a:rPr>
              <a:t>SISTEMA DE GESTIÓN DOCUMENTAL</a:t>
            </a:r>
            <a:endParaRPr lang="es-CO" b="1" dirty="0">
              <a:solidFill>
                <a:schemeClr val="accent5">
                  <a:lumMod val="75000"/>
                </a:schemeClr>
              </a:solidFill>
              <a:latin typeface="Arial Narrow" panose="020B0606020202030204" pitchFamily="34" charset="0"/>
            </a:endParaRPr>
          </a:p>
        </p:txBody>
      </p:sp>
    </p:spTree>
    <p:extLst>
      <p:ext uri="{BB962C8B-B14F-4D97-AF65-F5344CB8AC3E}">
        <p14:creationId xmlns:p14="http://schemas.microsoft.com/office/powerpoint/2010/main" val="1829780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3328</TotalTime>
  <Words>1523</Words>
  <Application>Microsoft Office PowerPoint</Application>
  <PresentationFormat>Panorámica</PresentationFormat>
  <Paragraphs>176</Paragraphs>
  <Slides>14</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Arial  </vt:lpstr>
      <vt:lpstr>Arial Narrow</vt:lpstr>
      <vt:lpstr>Calibri</vt:lpstr>
      <vt:lpstr>Candara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Pontificia Universidad Javeriana  Secretaría General  Dirección de Proyectos</dc:title>
  <dc:creator>Juan Ernesto Vargas Uribe</dc:creator>
  <cp:lastModifiedBy>Sandra Milena Rodriguez Correa</cp:lastModifiedBy>
  <cp:revision>252</cp:revision>
  <cp:lastPrinted>2017-04-24T15:43:37Z</cp:lastPrinted>
  <dcterms:created xsi:type="dcterms:W3CDTF">2017-03-13T16:15:57Z</dcterms:created>
  <dcterms:modified xsi:type="dcterms:W3CDTF">2017-04-25T12:56:42Z</dcterms:modified>
</cp:coreProperties>
</file>